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04" y="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7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ABD81C-FBC0-4261-B3C0-35504D82B1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66127-E015-43A3-B8ED-C4587FD7EC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CA43A-92A8-4E26-9AE9-701F1A589BB2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465E0-96CE-4C08-8A66-3B2CB54B94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038DB-EDA2-4740-9A96-922B307944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00BAE-3176-4009-B5E3-D33075E51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1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3776-41CB-48B0-B597-5AEDEE4E8C7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9BB88-A1D7-40F5-8E9B-14536B7D3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2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9BB88-A1D7-40F5-8E9B-14536B7D39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5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9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9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ctr">
              <a:defRPr>
                <a:solidFill>
                  <a:srgbClr val="0252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AC779-4440-49B0-9EB3-912372FB277F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78C82-C05A-4392-B7C8-9FA1D1C4B5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>
                <a:solidFill>
                  <a:srgbClr val="0252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5EB598-82D1-4745-85BE-AC0AB6809756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10A441-BD62-4921-B243-57A47C0F3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38162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C49A0E-0B9C-4895-A178-7FF4A2F0D3E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A02673-4616-46D3-9875-02AB756A6B67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FF90AB-10CE-4879-B46D-E519EB8752D1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21BCB-02C0-4FB8-8D19-5A615441C050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F14A7-A2DF-4DC3-BC38-38035BC7C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18154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526D994-0562-4E42-A86D-A222A1D3743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513235-4C54-4534-BB68-55DD67A01FB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6C662-DB5F-4406-9B33-793E1F95CC02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88E07-15AA-4BDF-98E0-E867F612572A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3732B-60B1-4289-8FAE-F339CB900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341991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77D55CE-E497-4812-98F8-CF5726F3927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FB9F27E-1BE8-41D8-920E-92BB9DA84C5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571D05-6D67-4513-AA5B-53E0CA25AC21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5148E7-6BAE-4C7C-AB86-783E0E19D907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49AA1-D085-462E-8251-A233B5568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40721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EC060F-8520-4176-A824-E4469AE4111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7657CC-3CA6-4CB9-84EB-7BCF37A8ED9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05883-5D2A-4943-89C5-8A42B1E792D5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1BC63-C87F-475F-B2A9-6D7DFA3DD54B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C52B95-E23F-4866-9339-61F27F10B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181360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B4DB69-491F-4C33-AB44-D13D3D393D3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02DD6-8C9B-4F9D-A0DE-28FBA126043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4D9A8-C5C6-46DF-A387-31D80E58ACE7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ADEF8-E92D-42CA-AF75-8FC0C1D9073B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EDE53-3DCE-4780-BC9B-AB3BAFD99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131705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2F58138-B38F-4C89-8E18-9F5645AFBAC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DAC013-0D62-40D0-B175-9B58A639C70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6563C-EB53-472C-B879-8570436D6F89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238653-C5C3-4E5A-AA10-3077743B706B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0BE87-AF40-4DFD-A2D9-414CB9E94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60597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6056DB7-BA7E-4CD3-8011-77EA19B57A1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F7B54-4320-44CB-8733-43F66B17D890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CF845D-2D9E-4962-93A1-D49B7105DE4F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6CBC8-A7B8-40C7-A31A-EE939DEDDC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12C310-0703-462C-9136-5B8DD2502ABE}"/>
              </a:ext>
            </a:extLst>
          </p:cNvPr>
          <p:cNvSpPr/>
          <p:nvPr userDrawn="1"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7309E-E1F6-40D2-A4B2-60AF5C6ADAAA}"/>
              </a:ext>
            </a:extLst>
          </p:cNvPr>
          <p:cNvSpPr/>
          <p:nvPr userDrawn="1"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BADA3-FB72-4001-B8C8-44400FE14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</p:spTree>
    <p:extLst>
      <p:ext uri="{BB962C8B-B14F-4D97-AF65-F5344CB8AC3E}">
        <p14:creationId xmlns:p14="http://schemas.microsoft.com/office/powerpoint/2010/main" val="56987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7B54-4320-44CB-8733-43F66B17D89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6CBC8-A7B8-40C7-A31A-EE939DEDD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2528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25287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2528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2528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2528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2528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gi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7" Type="http://schemas.openxmlformats.org/officeDocument/2006/relationships/image" Target="../media/image28.png"/><Relationship Id="rId2" Type="http://schemas.microsoft.com/office/2007/relationships/media" Target="../media/media10.mp4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17.png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8.mp4"/><Relationship Id="rId7" Type="http://schemas.openxmlformats.org/officeDocument/2006/relationships/image" Target="../media/image21.png"/><Relationship Id="rId2" Type="http://schemas.microsoft.com/office/2007/relationships/media" Target="../media/media8.mp4"/><Relationship Id="rId1" Type="http://schemas.openxmlformats.org/officeDocument/2006/relationships/tags" Target="../tags/tag9.xml"/><Relationship Id="rId6" Type="http://schemas.openxmlformats.org/officeDocument/2006/relationships/hyperlink" Target="irs.gov" TargetMode="Externa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25.png"/><Relationship Id="rId2" Type="http://schemas.microsoft.com/office/2007/relationships/media" Target="../media/media9.mp4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51E86245-F71F-47E1-A545-FF1166C35E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233495" y="5874778"/>
            <a:ext cx="829992" cy="62249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4F9DE-265A-42ED-8546-E63211825DEA}"/>
              </a:ext>
            </a:extLst>
          </p:cNvPr>
          <p:cNvSpPr/>
          <p:nvPr/>
        </p:nvSpPr>
        <p:spPr>
          <a:xfrm>
            <a:off x="8453284" y="5712542"/>
            <a:ext cx="3738715" cy="114545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E2DE8-100E-4EFF-8583-673AB4AD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80920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Montana Department of Transportation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91BC3-3812-43E6-80F0-54493A98C37F}"/>
              </a:ext>
            </a:extLst>
          </p:cNvPr>
          <p:cNvSpPr/>
          <p:nvPr/>
        </p:nvSpPr>
        <p:spPr>
          <a:xfrm>
            <a:off x="0" y="5712542"/>
            <a:ext cx="9232490" cy="114545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C7AED-1005-4973-87BB-0A2FA8F98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73" y="5804542"/>
            <a:ext cx="2841522" cy="993843"/>
          </a:xfrm>
          <a:prstGeom prst="rect">
            <a:avLst/>
          </a:prstGeom>
          <a:effectLst>
            <a:glow rad="25400">
              <a:schemeClr val="tx2"/>
            </a:glow>
          </a:effectLst>
        </p:spPr>
      </p:pic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59F13E5-3AE6-4891-8E4E-2BAECFE1D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2188765"/>
            <a:ext cx="5124450" cy="13878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13DF0F-B94D-4477-B675-09E8167B4F43}"/>
              </a:ext>
            </a:extLst>
          </p:cNvPr>
          <p:cNvSpPr txBox="1">
            <a:spLocks/>
          </p:cNvSpPr>
          <p:nvPr/>
        </p:nvSpPr>
        <p:spPr>
          <a:xfrm>
            <a:off x="914400" y="3814457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252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Intern Onboarding- Filling out New-Hire Paperwork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1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5"/>
    </mc:Choice>
    <mc:Fallback xmlns="">
      <p:transition spd="slow" advTm="1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ED8DF-7353-4646-9759-AF349B49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68" y="368045"/>
            <a:ext cx="4017832" cy="5217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E0282-610E-4405-9E1B-46399954B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542" y="1234170"/>
            <a:ext cx="5876190" cy="3485714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782ADD0-7D8D-4A29-9548-8983AFA40D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4494" y="5958508"/>
            <a:ext cx="934278" cy="7007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B89F95-09E6-48B9-BB11-BB897CDE627D}"/>
              </a:ext>
            </a:extLst>
          </p:cNvPr>
          <p:cNvSpPr/>
          <p:nvPr/>
        </p:nvSpPr>
        <p:spPr>
          <a:xfrm>
            <a:off x="2236304" y="5824330"/>
            <a:ext cx="2604053" cy="1033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2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9"/>
    </mc:Choice>
    <mc:Fallback xmlns="">
      <p:transition spd="slow" advTm="7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F362AB4-B553-AEA7-C673-5810F65FD5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4920468" y="1900459"/>
            <a:ext cx="2057400" cy="205740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179DA3-F604-402E-BD62-4ED625D26348}"/>
              </a:ext>
            </a:extLst>
          </p:cNvPr>
          <p:cNvSpPr/>
          <p:nvPr/>
        </p:nvSpPr>
        <p:spPr>
          <a:xfrm>
            <a:off x="807578" y="5933661"/>
            <a:ext cx="2484782" cy="924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D59F2-A185-6245-0E33-1FAB754C2235}"/>
              </a:ext>
            </a:extLst>
          </p:cNvPr>
          <p:cNvSpPr txBox="1"/>
          <p:nvPr/>
        </p:nvSpPr>
        <p:spPr>
          <a:xfrm>
            <a:off x="2362940" y="258461"/>
            <a:ext cx="7466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Please do not hesitate to reach out to Angela Murolo for HR/Internship questions or Melissa Pippin for Payroll questions. We look forward to meeting you on your first day with MDT!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34FA8-AB50-2845-10EB-6476FB59C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45" y="1745852"/>
            <a:ext cx="4352381" cy="256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3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8"/>
    </mc:Choice>
    <mc:Fallback xmlns="">
      <p:transition spd="slow" advTm="1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82097-306F-428A-8E7D-497B988C5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879" y="643467"/>
            <a:ext cx="4897639" cy="557106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C13EF09-3DE0-4BB4-B8A6-961595C978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1" y="6400800"/>
            <a:ext cx="609600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C988E2-30D6-4C98-97A4-9652BD43B745}"/>
              </a:ext>
            </a:extLst>
          </p:cNvPr>
          <p:cNvSpPr/>
          <p:nvPr/>
        </p:nvSpPr>
        <p:spPr>
          <a:xfrm>
            <a:off x="9650896" y="6214533"/>
            <a:ext cx="1351721" cy="6434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9B24F-D436-3FB6-7F5D-1A669A7F7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88" y="199175"/>
            <a:ext cx="5303634" cy="6577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2"/>
    </mc:Choice>
    <mc:Fallback xmlns="">
      <p:transition spd="slow" advTm="1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0B39A0E-DD8C-B44A-EDB7-D59D33AB2B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4379473" y="2925015"/>
            <a:ext cx="2057400" cy="205740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440A79-B5B1-42A2-B9FB-2EF08808527A}"/>
              </a:ext>
            </a:extLst>
          </p:cNvPr>
          <p:cNvSpPr/>
          <p:nvPr/>
        </p:nvSpPr>
        <p:spPr>
          <a:xfrm>
            <a:off x="0" y="5744817"/>
            <a:ext cx="1938130" cy="1113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03102-77CD-581D-DA67-5060C07C3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070" y="117233"/>
            <a:ext cx="4949768" cy="6623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6"/>
    </mc:Choice>
    <mc:Fallback xmlns="">
      <p:transition spd="slow" advTm="2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F38192D1-0A06-5FA8-E2C7-114D0748A3C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533905" y="2037247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0AF5B2-D019-460D-B373-0A5865AD61AD}"/>
              </a:ext>
            </a:extLst>
          </p:cNvPr>
          <p:cNvSpPr txBox="1"/>
          <p:nvPr/>
        </p:nvSpPr>
        <p:spPr>
          <a:xfrm>
            <a:off x="5664200" y="1337446"/>
            <a:ext cx="4993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Please bring your I-9 Documents with you on your first day at MDT. Choose one document from List A OR one document from List B and one document from List C. </a:t>
            </a:r>
          </a:p>
          <a:p>
            <a:r>
              <a:rPr lang="en-US" dirty="0">
                <a:solidFill>
                  <a:schemeClr val="bg2"/>
                </a:solidFill>
              </a:rPr>
              <a:t>Documents must be verified within 72 hours of an employees hire date or they may not return to work until documents are provided and verified.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A30D2-C5D9-430D-A3EC-D29376C3C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" y="288252"/>
            <a:ext cx="4561349" cy="533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9A096B-DCF9-4543-AD2A-D65C7BD6747C}"/>
              </a:ext>
            </a:extLst>
          </p:cNvPr>
          <p:cNvSpPr/>
          <p:nvPr/>
        </p:nvSpPr>
        <p:spPr>
          <a:xfrm>
            <a:off x="318904" y="5717219"/>
            <a:ext cx="2017644" cy="11407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omment Important with solid fill">
            <a:extLst>
              <a:ext uri="{FF2B5EF4-FFF2-40B4-BE49-F238E27FC236}">
                <a16:creationId xmlns:a16="http://schemas.microsoft.com/office/drawing/2014/main" id="{25ED3642-E09D-B7D5-86D3-4B0695A44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47822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0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3"/>
    </mc:Choice>
    <mc:Fallback xmlns="">
      <p:transition spd="slow" advTm="2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44E7D24C-2C01-4584-D93E-8271DC4D4E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5151945" y="1996354"/>
            <a:ext cx="2057400" cy="205740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B54D44-FE82-479D-BCBD-15AD8ECACF28}"/>
              </a:ext>
            </a:extLst>
          </p:cNvPr>
          <p:cNvSpPr/>
          <p:nvPr/>
        </p:nvSpPr>
        <p:spPr>
          <a:xfrm>
            <a:off x="1" y="5685183"/>
            <a:ext cx="9253330" cy="1172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51005-F51D-AB21-6F3B-7EDEFC10D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134" y="0"/>
            <a:ext cx="4441451" cy="539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73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4"/>
    </mc:Choice>
    <mc:Fallback>
      <p:transition spd="slow" advTm="3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A37B4-0A28-457D-A7DC-C651AFE7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9" y="0"/>
            <a:ext cx="4303648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B6CB9-D362-4F50-A4DC-CDA24265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0"/>
            <a:ext cx="4303648" cy="5571066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5705F34-4510-4197-8A49-9DE7951D98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740" y="5864086"/>
            <a:ext cx="1325217" cy="9939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36381-4960-4490-920C-2EF6725AC526}"/>
              </a:ext>
            </a:extLst>
          </p:cNvPr>
          <p:cNvSpPr/>
          <p:nvPr/>
        </p:nvSpPr>
        <p:spPr>
          <a:xfrm>
            <a:off x="79513" y="5784574"/>
            <a:ext cx="2017644" cy="1073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2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0"/>
    </mc:Choice>
    <mc:Fallback xmlns="">
      <p:transition spd="slow" advTm="3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C4E96-AD5E-4B05-BFDF-8BE30A72C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40" y="110067"/>
            <a:ext cx="4289719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1A09DD-D4EE-4444-BD3C-421EAA8DC920}"/>
              </a:ext>
            </a:extLst>
          </p:cNvPr>
          <p:cNvSpPr txBox="1"/>
          <p:nvPr/>
        </p:nvSpPr>
        <p:spPr>
          <a:xfrm>
            <a:off x="6096000" y="2552700"/>
            <a:ext cx="471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Note: Name of Designee </a:t>
            </a:r>
            <a:r>
              <a:rPr lang="en-US" u="sng" dirty="0">
                <a:solidFill>
                  <a:schemeClr val="bg2"/>
                </a:solidFill>
              </a:rPr>
              <a:t>cannot</a:t>
            </a:r>
            <a:r>
              <a:rPr lang="en-US" dirty="0">
                <a:solidFill>
                  <a:schemeClr val="bg2"/>
                </a:solidFill>
              </a:rPr>
              <a:t> be yourself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D1E1D52-ED42-407A-9302-64FE7474896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227" y="5938630"/>
            <a:ext cx="1225826" cy="9193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393611-5CBE-44AD-8E64-8E783827A544}"/>
              </a:ext>
            </a:extLst>
          </p:cNvPr>
          <p:cNvSpPr/>
          <p:nvPr/>
        </p:nvSpPr>
        <p:spPr>
          <a:xfrm>
            <a:off x="0" y="5854148"/>
            <a:ext cx="2156791" cy="10038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1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6"/>
    </mc:Choice>
    <mc:Fallback xmlns="">
      <p:transition spd="slow" advTm="2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703668BE-ECBF-B8B0-3CBA-C6D68FA34E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6028192" y="2753075"/>
            <a:ext cx="2057400" cy="20574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DE22C-81DC-44B2-8FC6-214784E7214A}"/>
              </a:ext>
            </a:extLst>
          </p:cNvPr>
          <p:cNvSpPr txBox="1"/>
          <p:nvPr/>
        </p:nvSpPr>
        <p:spPr>
          <a:xfrm>
            <a:off x="9134175" y="2463800"/>
            <a:ext cx="273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Please refer to </a:t>
            </a:r>
            <a:r>
              <a:rPr lang="en-US" dirty="0">
                <a:solidFill>
                  <a:schemeClr val="bg2"/>
                </a:solidFill>
                <a:hlinkClick r:id="rId6" action="ppaction://hlinkfile"/>
              </a:rPr>
              <a:t>IRS.GOV </a:t>
            </a:r>
            <a:r>
              <a:rPr lang="en-US" dirty="0">
                <a:solidFill>
                  <a:schemeClr val="bg2"/>
                </a:solidFill>
              </a:rPr>
              <a:t>with questions.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122CF-6BA6-4459-8177-09D95236164D}"/>
              </a:ext>
            </a:extLst>
          </p:cNvPr>
          <p:cNvSpPr/>
          <p:nvPr/>
        </p:nvSpPr>
        <p:spPr>
          <a:xfrm>
            <a:off x="1222513" y="5903843"/>
            <a:ext cx="2335696" cy="954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6D665-AAAF-9C75-78C4-19B75F07C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9176"/>
            <a:ext cx="4491338" cy="5450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549A39-55CD-F5D8-3A4A-52762EA90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092" y="61872"/>
            <a:ext cx="4684083" cy="545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0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0"/>
    </mc:Choice>
    <mc:Fallback xmlns="">
      <p:transition spd="slow" advTm="2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A678-BBB6-4929-8045-7353AEE7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34" y="117687"/>
            <a:ext cx="4317575" cy="5571066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E6B995D-9B31-436B-9094-9330196330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0263" y="6142383"/>
            <a:ext cx="940904" cy="7056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90DB5F-4D49-44D1-920D-16CBC0031D59}"/>
              </a:ext>
            </a:extLst>
          </p:cNvPr>
          <p:cNvSpPr/>
          <p:nvPr/>
        </p:nvSpPr>
        <p:spPr>
          <a:xfrm>
            <a:off x="2107096" y="5893904"/>
            <a:ext cx="2882347" cy="954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BEDF7-8A1F-ABE2-4888-6E01CAFC5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2409" y="117687"/>
            <a:ext cx="4822752" cy="519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8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1"/>
    </mc:Choice>
    <mc:Fallback xmlns="">
      <p:transition spd="slow" advTm="4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DT-Brand-Colors">
  <a:themeElements>
    <a:clrScheme name="Custom 4">
      <a:dk1>
        <a:srgbClr val="FFFFFF"/>
      </a:dk1>
      <a:lt1>
        <a:srgbClr val="E05206"/>
      </a:lt1>
      <a:dk2>
        <a:srgbClr val="FFFFFF"/>
      </a:dk2>
      <a:lt2>
        <a:srgbClr val="000000"/>
      </a:lt2>
      <a:accent1>
        <a:srgbClr val="005288"/>
      </a:accent1>
      <a:accent2>
        <a:srgbClr val="6F9799"/>
      </a:accent2>
      <a:accent3>
        <a:srgbClr val="748555"/>
      </a:accent3>
      <a:accent4>
        <a:srgbClr val="B48B29"/>
      </a:accent4>
      <a:accent5>
        <a:srgbClr val="F9F3D8"/>
      </a:accent5>
      <a:accent6>
        <a:srgbClr val="8C7B66"/>
      </a:accent6>
      <a:hlink>
        <a:srgbClr val="4D2F1F"/>
      </a:hlink>
      <a:folHlink>
        <a:srgbClr val="E05206"/>
      </a:folHlink>
    </a:clrScheme>
    <a:fontScheme name="MDT-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2050DC-8882-4F74-B5A0-F8AE2400FF0B}" vid="{E4E35DE9-D967-401E-885B-621FD2B892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MDT-VisionZero-PowerPoint-template</Template>
  <TotalTime>642</TotalTime>
  <Words>123</Words>
  <Application>Microsoft Office PowerPoint</Application>
  <PresentationFormat>Widescreen</PresentationFormat>
  <Paragraphs>8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MDT-Brand-Colors</vt:lpstr>
      <vt:lpstr>Montana Department of Transportation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Chrome at MDT</dc:title>
  <dc:creator>Larson, David</dc:creator>
  <cp:lastModifiedBy>Pippin, Melissa</cp:lastModifiedBy>
  <cp:revision>36</cp:revision>
  <dcterms:created xsi:type="dcterms:W3CDTF">2019-12-11T19:37:11Z</dcterms:created>
  <dcterms:modified xsi:type="dcterms:W3CDTF">2026-04-14T22:23:30Z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FAED7971-08D2-455A-A035-A1320860E484</vt:lpwstr>
  </property>
  <property fmtid="{D5CDD505-2E9C-101B-9397-08002B2CF9AE}" pid="3" name="ArticulatePath">
    <vt:lpwstr>Using Chrome at MDT</vt:lpwstr>
  </property>
</Properties>
</file>