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68" r:id="rId6"/>
    <p:sldId id="262" r:id="rId7"/>
    <p:sldId id="264" r:id="rId8"/>
    <p:sldId id="284" r:id="rId9"/>
    <p:sldId id="265" r:id="rId10"/>
    <p:sldId id="266" r:id="rId11"/>
    <p:sldId id="267" r:id="rId12"/>
    <p:sldId id="269" r:id="rId13"/>
    <p:sldId id="270" r:id="rId14"/>
    <p:sldId id="271" r:id="rId15"/>
    <p:sldId id="272" r:id="rId16"/>
    <p:sldId id="283" r:id="rId17"/>
    <p:sldId id="273" r:id="rId18"/>
    <p:sldId id="274" r:id="rId19"/>
    <p:sldId id="275" r:id="rId20"/>
    <p:sldId id="277" r:id="rId21"/>
    <p:sldId id="278" r:id="rId22"/>
    <p:sldId id="279" r:id="rId23"/>
    <p:sldId id="280"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6F4A"/>
    <a:srgbClr val="004772"/>
    <a:srgbClr val="00476F"/>
    <a:srgbClr val="343433"/>
    <a:srgbClr val="AD881D"/>
    <a:srgbClr val="E89C41"/>
    <a:srgbClr val="BD8C41"/>
    <a:srgbClr val="C2A05D"/>
    <a:srgbClr val="BE983C"/>
    <a:srgbClr val="B183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365"/>
  </p:normalViewPr>
  <p:slideViewPr>
    <p:cSldViewPr snapToGrid="0">
      <p:cViewPr varScale="1">
        <p:scale>
          <a:sx n="110" d="100"/>
          <a:sy n="110" d="100"/>
        </p:scale>
        <p:origin x="552" y="1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b="1"/>
              <a:t>Percentage of fatal</a:t>
            </a:r>
          </a:p>
          <a:p>
            <a:pPr>
              <a:defRPr b="1"/>
            </a:pPr>
            <a:r>
              <a:rPr lang="en-US" b="1"/>
              <a:t>crashes attributed</a:t>
            </a:r>
          </a:p>
          <a:p>
            <a:pPr>
              <a:defRPr b="1"/>
            </a:pPr>
            <a:r>
              <a:rPr lang="en-US" b="1"/>
              <a:t>to crash factor</a:t>
            </a:r>
          </a:p>
        </c:rich>
      </c:tx>
      <c:layout>
        <c:manualLayout>
          <c:xMode val="edge"/>
          <c:yMode val="edge"/>
          <c:x val="0.32460784313725488"/>
          <c:y val="0.46114551432226136"/>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Cricital Reason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EA6-0D47-BEDA-37365E69238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A6-0D47-BEDA-37365E6923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EA6-0D47-BEDA-37365E69238C}"/>
              </c:ext>
            </c:extLst>
          </c:dPt>
          <c:cat>
            <c:strRef>
              <c:f>Sheet1!$A$2:$A$4</c:f>
              <c:strCache>
                <c:ptCount val="3"/>
                <c:pt idx="0">
                  <c:v>Driver</c:v>
                </c:pt>
                <c:pt idx="1">
                  <c:v>Vehicle</c:v>
                </c:pt>
                <c:pt idx="2">
                  <c:v>Environment</c:v>
                </c:pt>
              </c:strCache>
            </c:strRef>
          </c:cat>
          <c:val>
            <c:numRef>
              <c:f>Sheet1!$B$2:$B$4</c:f>
              <c:numCache>
                <c:formatCode>0%</c:formatCode>
                <c:ptCount val="3"/>
                <c:pt idx="0">
                  <c:v>0.96</c:v>
                </c:pt>
                <c:pt idx="1">
                  <c:v>0.02</c:v>
                </c:pt>
                <c:pt idx="2">
                  <c:v>0.02</c:v>
                </c:pt>
              </c:numCache>
            </c:numRef>
          </c:val>
          <c:extLst>
            <c:ext xmlns:c16="http://schemas.microsoft.com/office/drawing/2014/chart" uri="{C3380CC4-5D6E-409C-BE32-E72D297353CC}">
              <c16:uniqueId val="{00000000-89AE-5C4F-AA40-8AFA501B840D}"/>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6519260460089547"/>
          <c:y val="0"/>
          <c:w val="0.65921433534043528"/>
          <c:h val="0.23445386223731643"/>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4F424-0CEF-C74E-ACF6-4556C60B1EB1}" type="datetimeFigureOut">
              <a:rPr lang="en-US" smtClean="0"/>
              <a:t>8/29/2019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08C5F5-C985-4E4A-8E16-FEE0C261D076}" type="slidenum">
              <a:rPr lang="en-US" smtClean="0"/>
              <a:t>‹#›</a:t>
            </a:fld>
            <a:endParaRPr lang="en-US"/>
          </a:p>
        </p:txBody>
      </p:sp>
    </p:spTree>
    <p:extLst>
      <p:ext uri="{BB962C8B-B14F-4D97-AF65-F5344CB8AC3E}">
        <p14:creationId xmlns:p14="http://schemas.microsoft.com/office/powerpoint/2010/main" val="1309785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08C5F5-C985-4E4A-8E16-FEE0C261D076}" type="slidenum">
              <a:rPr lang="en-US" smtClean="0"/>
              <a:t>1</a:t>
            </a:fld>
            <a:endParaRPr lang="en-US"/>
          </a:p>
        </p:txBody>
      </p:sp>
    </p:spTree>
    <p:extLst>
      <p:ext uri="{BB962C8B-B14F-4D97-AF65-F5344CB8AC3E}">
        <p14:creationId xmlns:p14="http://schemas.microsoft.com/office/powerpoint/2010/main" val="287872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476F"/>
                </a:solidFill>
              </a:rPr>
              <a:t>“Should the decline in deaths continue at the same rate beyond 2024 (0.2% per year), there would be approximately 33,000 deaths in the year 2045. This is considerably short of the goal of the NHTSA Road to Zero initiative. Thus, new strategies and expanded effort are needed to accelerate the decline in traffic deaths.”</a:t>
            </a:r>
          </a:p>
          <a:p>
            <a:endParaRPr lang="en-US" dirty="0"/>
          </a:p>
        </p:txBody>
      </p:sp>
      <p:sp>
        <p:nvSpPr>
          <p:cNvPr id="4" name="Slide Number Placeholder 3"/>
          <p:cNvSpPr>
            <a:spLocks noGrp="1"/>
          </p:cNvSpPr>
          <p:nvPr>
            <p:ph type="sldNum" sz="quarter" idx="5"/>
          </p:nvPr>
        </p:nvSpPr>
        <p:spPr/>
        <p:txBody>
          <a:bodyPr/>
          <a:lstStyle/>
          <a:p>
            <a:fld id="{9108C5F5-C985-4E4A-8E16-FEE0C261D076}" type="slidenum">
              <a:rPr lang="en-US" smtClean="0"/>
              <a:t>4</a:t>
            </a:fld>
            <a:endParaRPr lang="en-US"/>
          </a:p>
        </p:txBody>
      </p:sp>
    </p:spTree>
    <p:extLst>
      <p:ext uri="{BB962C8B-B14F-4D97-AF65-F5344CB8AC3E}">
        <p14:creationId xmlns:p14="http://schemas.microsoft.com/office/powerpoint/2010/main" val="1316932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08C5F5-C985-4E4A-8E16-FEE0C261D076}" type="slidenum">
              <a:rPr lang="en-US" smtClean="0"/>
              <a:t>5</a:t>
            </a:fld>
            <a:endParaRPr lang="en-US"/>
          </a:p>
        </p:txBody>
      </p:sp>
    </p:spTree>
    <p:extLst>
      <p:ext uri="{BB962C8B-B14F-4D97-AF65-F5344CB8AC3E}">
        <p14:creationId xmlns:p14="http://schemas.microsoft.com/office/powerpoint/2010/main" val="106941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Pexel</a:t>
            </a:r>
            <a:endParaRPr lang="en-US"/>
          </a:p>
        </p:txBody>
      </p:sp>
      <p:sp>
        <p:nvSpPr>
          <p:cNvPr id="4" name="Slide Number Placeholder 3"/>
          <p:cNvSpPr>
            <a:spLocks noGrp="1"/>
          </p:cNvSpPr>
          <p:nvPr>
            <p:ph type="sldNum" sz="quarter" idx="5"/>
          </p:nvPr>
        </p:nvSpPr>
        <p:spPr/>
        <p:txBody>
          <a:bodyPr/>
          <a:lstStyle/>
          <a:p>
            <a:fld id="{9108C5F5-C985-4E4A-8E16-FEE0C261D076}" type="slidenum">
              <a:rPr lang="en-US" smtClean="0"/>
              <a:t>10</a:t>
            </a:fld>
            <a:endParaRPr lang="en-US"/>
          </a:p>
        </p:txBody>
      </p:sp>
    </p:spTree>
    <p:extLst>
      <p:ext uri="{BB962C8B-B14F-4D97-AF65-F5344CB8AC3E}">
        <p14:creationId xmlns:p14="http://schemas.microsoft.com/office/powerpoint/2010/main" val="1495943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343433"/>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15754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561332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22101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6000" b="1">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a:t>Click to edit Master title style</a:t>
            </a:r>
          </a:p>
        </p:txBody>
      </p:sp>
      <p:sp>
        <p:nvSpPr>
          <p:cNvPr id="3" name="Content Placeholder 2"/>
          <p:cNvSpPr>
            <a:spLocks noGrp="1"/>
          </p:cNvSpPr>
          <p:nvPr>
            <p:ph idx="1"/>
          </p:nvPr>
        </p:nvSpPr>
        <p:spPr>
          <a:xfrm>
            <a:off x="838200" y="1681246"/>
            <a:ext cx="11353800" cy="5032375"/>
          </a:xfrm>
        </p:spPr>
        <p:txBody>
          <a:bodyPr/>
          <a:lstStyle>
            <a:lvl1pPr>
              <a:defRPr sz="40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a:defRPr sz="28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23286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0133E1-4F65-ED4F-9F35-B26398523D01}" type="datetimeFigureOut">
              <a:rPr lang="en-US" smtClean="0"/>
              <a:t>8/29/2019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864030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343433"/>
                </a:solidFill>
              </a:defRPr>
            </a:lvl1pPr>
          </a:lstStyle>
          <a:p>
            <a:r>
              <a:rPr lang="en-US"/>
              <a:t>Click to edit Master title style</a:t>
            </a:r>
          </a:p>
        </p:txBody>
      </p:sp>
      <p:sp>
        <p:nvSpPr>
          <p:cNvPr id="3" name="Content Placeholder 2"/>
          <p:cNvSpPr>
            <a:spLocks noGrp="1"/>
          </p:cNvSpPr>
          <p:nvPr>
            <p:ph sz="half" idx="1" hasCustomPrompt="1"/>
          </p:nvPr>
        </p:nvSpPr>
        <p:spPr>
          <a:xfrm>
            <a:off x="838200" y="1825625"/>
            <a:ext cx="5181600" cy="4351338"/>
          </a:xfrm>
        </p:spPr>
        <p:txBody>
          <a:bodyPr/>
          <a:lstStyle>
            <a:lvl1pPr>
              <a:lnSpc>
                <a:spcPct val="100000"/>
              </a:lnSpc>
              <a:defRPr sz="300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p:txBody>
      </p:sp>
      <p:sp>
        <p:nvSpPr>
          <p:cNvPr id="4" name="Content Placeholder 3"/>
          <p:cNvSpPr>
            <a:spLocks noGrp="1"/>
          </p:cNvSpPr>
          <p:nvPr>
            <p:ph sz="half" idx="2" hasCustomPrompt="1"/>
          </p:nvPr>
        </p:nvSpPr>
        <p:spPr>
          <a:xfrm>
            <a:off x="6172200" y="1825625"/>
            <a:ext cx="5181600" cy="4351338"/>
          </a:xfrm>
        </p:spPr>
        <p:txBody>
          <a:bodyPr/>
          <a:lstStyle>
            <a:lvl1pPr>
              <a:lnSpc>
                <a:spcPct val="100000"/>
              </a:lnSpc>
              <a:defRPr sz="3000">
                <a:solidFill>
                  <a:schemeClr val="tx1">
                    <a:lumMod val="65000"/>
                    <a:lumOff val="35000"/>
                  </a:schemeClr>
                </a:solidFill>
              </a:defRPr>
            </a:lvl1pPr>
            <a:lvl2pPr>
              <a:lnSpc>
                <a:spcPct val="100000"/>
              </a:lnSpc>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endParaRPr lang="en-US"/>
          </a:p>
        </p:txBody>
      </p:sp>
      <p:sp>
        <p:nvSpPr>
          <p:cNvPr id="5" name="Date Placeholder 4"/>
          <p:cNvSpPr>
            <a:spLocks noGrp="1"/>
          </p:cNvSpPr>
          <p:nvPr>
            <p:ph type="dt" sz="half" idx="10"/>
          </p:nvPr>
        </p:nvSpPr>
        <p:spPr/>
        <p:txBody>
          <a:bodyPr/>
          <a:lstStyle/>
          <a:p>
            <a:fld id="{540133E1-4F65-ED4F-9F35-B26398523D0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274616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b="1">
                <a:solidFill>
                  <a:srgbClr val="343433"/>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Autofit/>
          </a:bodyPr>
          <a:lstStyle>
            <a:lvl1pPr marL="0" indent="0">
              <a:buNone/>
              <a:defRPr sz="4400" b="1">
                <a:solidFill>
                  <a:srgbClr val="0047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505075"/>
            <a:ext cx="5157787" cy="3684588"/>
          </a:xfrm>
        </p:spPr>
        <p:txBody>
          <a:bodyPr/>
          <a:lstStyle>
            <a:lvl1pPr>
              <a:lnSpc>
                <a:spcPct val="100000"/>
              </a:lnSpc>
              <a:defRPr sz="3000">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p:txBody>
      </p:sp>
      <p:sp>
        <p:nvSpPr>
          <p:cNvPr id="5" name="Text Placeholder 4"/>
          <p:cNvSpPr>
            <a:spLocks noGrp="1"/>
          </p:cNvSpPr>
          <p:nvPr>
            <p:ph type="body" sz="quarter" idx="3"/>
          </p:nvPr>
        </p:nvSpPr>
        <p:spPr>
          <a:xfrm>
            <a:off x="6172200" y="1681163"/>
            <a:ext cx="5183188" cy="823912"/>
          </a:xfrm>
        </p:spPr>
        <p:txBody>
          <a:bodyPr anchor="b">
            <a:noAutofit/>
          </a:bodyPr>
          <a:lstStyle>
            <a:lvl1pPr marL="0" indent="0">
              <a:buNone/>
              <a:defRPr sz="4400" b="1">
                <a:solidFill>
                  <a:srgbClr val="00476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72200" y="2505075"/>
            <a:ext cx="5183188" cy="3684588"/>
          </a:xfrm>
        </p:spPr>
        <p:txBody>
          <a:bodyPr/>
          <a:lstStyle>
            <a:lvl1pPr>
              <a:lnSpc>
                <a:spcPct val="100000"/>
              </a:lnSpc>
              <a:defRPr sz="3000">
                <a:solidFill>
                  <a:schemeClr val="tx1">
                    <a:lumMod val="65000"/>
                    <a:lumOff val="35000"/>
                  </a:schemeClr>
                </a:solidFill>
              </a:defRPr>
            </a:lvl1pPr>
            <a:lvl2pPr>
              <a:lnSpc>
                <a:spcPct val="100000"/>
              </a:lnSpc>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endParaRPr lang="en-US"/>
          </a:p>
        </p:txBody>
      </p:sp>
      <p:sp>
        <p:nvSpPr>
          <p:cNvPr id="7" name="Date Placeholder 6"/>
          <p:cNvSpPr>
            <a:spLocks noGrp="1"/>
          </p:cNvSpPr>
          <p:nvPr>
            <p:ph type="dt" sz="half" idx="10"/>
          </p:nvPr>
        </p:nvSpPr>
        <p:spPr/>
        <p:txBody>
          <a:bodyPr/>
          <a:lstStyle/>
          <a:p>
            <a:fld id="{540133E1-4F65-ED4F-9F35-B26398523D01}" type="datetimeFigureOut">
              <a:rPr lang="en-US" smtClean="0"/>
              <a:t>8/29/2019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330674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343433"/>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40133E1-4F65-ED4F-9F35-B26398523D01}" type="datetimeFigureOut">
              <a:rPr lang="en-US" smtClean="0"/>
              <a:t>8/29/2019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7516048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0133E1-4F65-ED4F-9F35-B26398523D01}" type="datetimeFigureOut">
              <a:rPr lang="en-US" smtClean="0"/>
              <a:t>8/29/2019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723650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133E1-4F65-ED4F-9F35-B26398523D0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18886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0133E1-4F65-ED4F-9F35-B26398523D01}" type="datetimeFigureOut">
              <a:rPr lang="en-US" smtClean="0"/>
              <a:t>8/29/2019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A5F957-3815-5B43-887B-A60C2D506F98}" type="slidenum">
              <a:rPr lang="en-US" smtClean="0"/>
              <a:t>‹#›</a:t>
            </a:fld>
            <a:endParaRPr lang="en-US"/>
          </a:p>
        </p:txBody>
      </p:sp>
    </p:spTree>
    <p:extLst>
      <p:ext uri="{BB962C8B-B14F-4D97-AF65-F5344CB8AC3E}">
        <p14:creationId xmlns:p14="http://schemas.microsoft.com/office/powerpoint/2010/main" val="110277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133E1-4F65-ED4F-9F35-B26398523D01}" type="datetimeFigureOut">
              <a:rPr lang="en-US" smtClean="0"/>
              <a:t>8/29/2019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5F957-3815-5B43-887B-A60C2D506F98}" type="slidenum">
              <a:rPr lang="en-US" smtClean="0"/>
              <a:t>‹#›</a:t>
            </a:fld>
            <a:endParaRPr lang="en-US"/>
          </a:p>
        </p:txBody>
      </p:sp>
      <p:sp>
        <p:nvSpPr>
          <p:cNvPr id="7" name="Rectangle 6">
            <a:extLst>
              <a:ext uri="{FF2B5EF4-FFF2-40B4-BE49-F238E27FC236}">
                <a16:creationId xmlns:a16="http://schemas.microsoft.com/office/drawing/2014/main" id="{DA16FDB6-C0F9-5C49-8949-B62DB197E2A8}"/>
              </a:ext>
            </a:extLst>
          </p:cNvPr>
          <p:cNvSpPr/>
          <p:nvPr userDrawn="1"/>
        </p:nvSpPr>
        <p:spPr>
          <a:xfrm>
            <a:off x="0" y="1"/>
            <a:ext cx="12192000" cy="1341452"/>
          </a:xfrm>
          <a:prstGeom prst="rect">
            <a:avLst/>
          </a:prstGeom>
          <a:solidFill>
            <a:srgbClr val="B16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6A115C-267A-F447-B81E-E1202051B055}"/>
              </a:ext>
            </a:extLst>
          </p:cNvPr>
          <p:cNvSpPr/>
          <p:nvPr userDrawn="1"/>
        </p:nvSpPr>
        <p:spPr>
          <a:xfrm>
            <a:off x="0" y="1341452"/>
            <a:ext cx="12192000" cy="125399"/>
          </a:xfrm>
          <a:prstGeom prst="rect">
            <a:avLst/>
          </a:prstGeom>
          <a:solidFill>
            <a:srgbClr val="0047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5346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p:titleStyle>
    <p:bodyStyle>
      <a:lvl1pPr marL="228600" indent="-228600" algn="l" defTabSz="914400" rtl="0" eaLnBrk="1" latinLnBrk="0" hangingPunct="1">
        <a:lnSpc>
          <a:spcPct val="90000"/>
        </a:lnSpc>
        <a:spcBef>
          <a:spcPts val="1000"/>
        </a:spcBef>
        <a:buFont typeface="Arial"/>
        <a:buChar char="•"/>
        <a:defRPr sz="40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0.tiff"/><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safety.fhwa.dot.gov/zerodeath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www.dot.state.mn.us/trafficeng/safety/shsp/Minnesota_SHSP_2014.pdf"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hyperlink" Target="https://www.mdt.mt.gov/research/projects/trafficsafety-primer.shtml"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hyperlink" Target="https://www.google.com/url?sa=t&amp;rct=j&amp;q=&amp;esrc=s&amp;source=web&amp;cd=18&amp;ved=2ahUKEwjPoOyNvqnjAhUXs54KHaenBM4QFjARegQIBxAC&amp;url=https://www.iihs.org/api/datastoredocument/bibliography/2137&amp;usg=AOvVaw34Qm1QFOpOXeJX7aaTQMOa"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www.nsc.org/road-safety/get-involved/road-to-zero"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crashstats.nhtsa.dot.gov/Api/Public/ViewPublication/812115" TargetMode="Externa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alphaModFix amt="50000"/>
            <a:extLst>
              <a:ext uri="{28A0092B-C50C-407E-A947-70E740481C1C}">
                <a14:useLocalDpi xmlns:a14="http://schemas.microsoft.com/office/drawing/2010/main" val="0"/>
              </a:ext>
            </a:extLst>
          </a:blip>
          <a:srcRect b="15724"/>
          <a:stretch/>
        </p:blipFill>
        <p:spPr>
          <a:xfrm>
            <a:off x="-7144" y="0"/>
            <a:ext cx="12206288" cy="6858001"/>
          </a:xfrm>
          <a:prstGeom prst="rect">
            <a:avLst/>
          </a:prstGeom>
        </p:spPr>
      </p:pic>
      <p:sp>
        <p:nvSpPr>
          <p:cNvPr id="9" name="Rectangle 8"/>
          <p:cNvSpPr/>
          <p:nvPr/>
        </p:nvSpPr>
        <p:spPr>
          <a:xfrm>
            <a:off x="568036" y="429491"/>
            <a:ext cx="4918365" cy="5555674"/>
          </a:xfrm>
          <a:prstGeom prst="rect">
            <a:avLst/>
          </a:prstGeom>
          <a:gradFill flip="none" rotWithShape="1">
            <a:gsLst>
              <a:gs pos="88000">
                <a:srgbClr val="B16F4A"/>
              </a:gs>
              <a:gs pos="0">
                <a:schemeClr val="bg1"/>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27963" y="1330989"/>
            <a:ext cx="4844188" cy="4401205"/>
          </a:xfrm>
          <a:prstGeom prst="rect">
            <a:avLst/>
          </a:prstGeom>
          <a:noFill/>
        </p:spPr>
        <p:txBody>
          <a:bodyPr wrap="square" rtlCol="0">
            <a:spAutoFit/>
          </a:bodyPr>
          <a:lstStyle/>
          <a:p>
            <a:pPr>
              <a:lnSpc>
                <a:spcPts val="8000"/>
              </a:lnSpc>
            </a:pPr>
            <a:r>
              <a:rPr lang="en-US" sz="13300" baseline="10000" dirty="0">
                <a:solidFill>
                  <a:srgbClr val="343433"/>
                </a:solidFill>
                <a:latin typeface="Helvetica Neue LT Std 57 Condensed" charset="0"/>
                <a:ea typeface="Helvetica Neue LT Std 57 Condensed" charset="0"/>
                <a:cs typeface="Helvetica Neue LT Std 57 Condensed" charset="0"/>
              </a:rPr>
              <a:t>Traffic Safety</a:t>
            </a:r>
          </a:p>
          <a:p>
            <a:pPr>
              <a:lnSpc>
                <a:spcPts val="8000"/>
              </a:lnSpc>
            </a:pPr>
            <a:r>
              <a:rPr lang="en-US" sz="13300" baseline="10000" dirty="0">
                <a:solidFill>
                  <a:srgbClr val="343433"/>
                </a:solidFill>
                <a:latin typeface="Helvetica Neue LT Std 57 Condensed" charset="0"/>
                <a:ea typeface="Helvetica Neue LT Std 57 Condensed" charset="0"/>
                <a:cs typeface="Helvetica Neue LT Std 57 Condensed" charset="0"/>
              </a:rPr>
              <a:t>Culture: </a:t>
            </a:r>
          </a:p>
          <a:p>
            <a:r>
              <a:rPr lang="en-US" sz="6000" baseline="10000" dirty="0">
                <a:solidFill>
                  <a:schemeClr val="bg1"/>
                </a:solidFill>
                <a:latin typeface="Helvetica Neue LT Std 57 Condensed" charset="0"/>
                <a:ea typeface="Helvetica Neue LT Std 57 Condensed" charset="0"/>
                <a:cs typeface="Helvetica Neue LT Std 57 Condensed" charset="0"/>
              </a:rPr>
              <a:t>A primer for traffic safety practitioners</a:t>
            </a:r>
          </a:p>
        </p:txBody>
      </p:sp>
      <p:sp>
        <p:nvSpPr>
          <p:cNvPr id="11" name="Rectangle 10"/>
          <p:cNvSpPr/>
          <p:nvPr/>
        </p:nvSpPr>
        <p:spPr>
          <a:xfrm>
            <a:off x="568036" y="429491"/>
            <a:ext cx="11623964" cy="5555674"/>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6401" y="0"/>
            <a:ext cx="142874" cy="6857999"/>
          </a:xfrm>
          <a:prstGeom prst="rect">
            <a:avLst/>
          </a:prstGeom>
          <a:solidFill>
            <a:srgbClr val="0047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2156" t="-2083" r="14047" b="-1"/>
          <a:stretch/>
        </p:blipFill>
        <p:spPr>
          <a:xfrm>
            <a:off x="5629275" y="-142875"/>
            <a:ext cx="6562725" cy="7000875"/>
          </a:xfrm>
          <a:prstGeom prst="rect">
            <a:avLst/>
          </a:prstGeom>
        </p:spPr>
      </p:pic>
      <p:pic>
        <p:nvPicPr>
          <p:cNvPr id="4" name="Picture 3">
            <a:extLst>
              <a:ext uri="{FF2B5EF4-FFF2-40B4-BE49-F238E27FC236}">
                <a16:creationId xmlns:a16="http://schemas.microsoft.com/office/drawing/2014/main" id="{C9CDFEE4-9132-2B4A-A2CB-805C96F4C7CE}"/>
              </a:ext>
            </a:extLst>
          </p:cNvPr>
          <p:cNvPicPr>
            <a:picLocks noChangeAspect="1"/>
          </p:cNvPicPr>
          <p:nvPr/>
        </p:nvPicPr>
        <p:blipFill>
          <a:blip r:embed="rId4"/>
          <a:stretch>
            <a:fillRect/>
          </a:stretch>
        </p:blipFill>
        <p:spPr>
          <a:xfrm>
            <a:off x="139388" y="6151772"/>
            <a:ext cx="1733494" cy="574253"/>
          </a:xfrm>
          <a:prstGeom prst="rect">
            <a:avLst/>
          </a:prstGeom>
        </p:spPr>
      </p:pic>
    </p:spTree>
    <p:extLst>
      <p:ext uri="{BB962C8B-B14F-4D97-AF65-F5344CB8AC3E}">
        <p14:creationId xmlns:p14="http://schemas.microsoft.com/office/powerpoint/2010/main" val="761128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5333234" cy="4351338"/>
          </a:xfrm>
        </p:spPr>
        <p:txBody>
          <a:bodyPr>
            <a:noAutofit/>
          </a:bodyPr>
          <a:lstStyle/>
          <a:p>
            <a:pPr>
              <a:spcBef>
                <a:spcPts val="600"/>
              </a:spcBef>
            </a:pPr>
            <a:r>
              <a:rPr lang="en-US" sz="2800" dirty="0">
                <a:solidFill>
                  <a:schemeClr val="tx1"/>
                </a:solidFill>
              </a:rPr>
              <a:t>Road users include all </a:t>
            </a:r>
            <a:r>
              <a:rPr lang="en-US" sz="2800" b="1" dirty="0">
                <a:solidFill>
                  <a:schemeClr val="tx1"/>
                </a:solidFill>
              </a:rPr>
              <a:t>participants</a:t>
            </a:r>
            <a:r>
              <a:rPr lang="en-US" sz="2800" dirty="0">
                <a:solidFill>
                  <a:schemeClr val="tx1"/>
                </a:solidFill>
              </a:rPr>
              <a:t> within the roadway system.</a:t>
            </a:r>
          </a:p>
          <a:p>
            <a:pPr>
              <a:spcBef>
                <a:spcPts val="600"/>
              </a:spcBef>
            </a:pPr>
            <a:r>
              <a:rPr lang="en-US" sz="2800" dirty="0">
                <a:solidFill>
                  <a:schemeClr val="tx1"/>
                </a:solidFill>
              </a:rPr>
              <a:t>Road user behaviors can either increase </a:t>
            </a:r>
            <a:r>
              <a:rPr lang="en-US" sz="2800" b="1" dirty="0">
                <a:solidFill>
                  <a:schemeClr val="tx1"/>
                </a:solidFill>
              </a:rPr>
              <a:t>crash risk </a:t>
            </a:r>
            <a:r>
              <a:rPr lang="en-US" sz="2800" dirty="0">
                <a:solidFill>
                  <a:schemeClr val="tx1"/>
                </a:solidFill>
              </a:rPr>
              <a:t>(risky) or reduce crash risk (protective). </a:t>
            </a:r>
          </a:p>
          <a:p>
            <a:pPr>
              <a:spcBef>
                <a:spcPts val="600"/>
              </a:spcBef>
            </a:pPr>
            <a:r>
              <a:rPr lang="en-US" sz="2800" b="1" dirty="0">
                <a:solidFill>
                  <a:schemeClr val="tx1"/>
                </a:solidFill>
              </a:rPr>
              <a:t>Our goal </a:t>
            </a:r>
            <a:r>
              <a:rPr lang="en-US" sz="2800" dirty="0">
                <a:solidFill>
                  <a:schemeClr val="tx1"/>
                </a:solidFill>
              </a:rPr>
              <a:t>is to reduce road user risky behaviors and increase protective behaviors.</a:t>
            </a:r>
          </a:p>
        </p:txBody>
      </p:sp>
      <p:pic>
        <p:nvPicPr>
          <p:cNvPr id="9" name="Picture 8">
            <a:extLst>
              <a:ext uri="{FF2B5EF4-FFF2-40B4-BE49-F238E27FC236}">
                <a16:creationId xmlns:a16="http://schemas.microsoft.com/office/drawing/2014/main" id="{AF3C9131-BD5F-6246-BB80-6D816202CD41}"/>
              </a:ext>
            </a:extLst>
          </p:cNvPr>
          <p:cNvPicPr>
            <a:picLocks/>
          </p:cNvPicPr>
          <p:nvPr/>
        </p:nvPicPr>
        <p:blipFill>
          <a:blip r:embed="rId3"/>
          <a:stretch>
            <a:fillRect/>
          </a:stretch>
        </p:blipFill>
        <p:spPr>
          <a:xfrm>
            <a:off x="6171435" y="2275516"/>
            <a:ext cx="5422392" cy="3456432"/>
          </a:xfrm>
          <a:prstGeom prst="rect">
            <a:avLst/>
          </a:prstGeom>
        </p:spPr>
      </p:pic>
      <p:pic>
        <p:nvPicPr>
          <p:cNvPr id="8" name="Picture 7">
            <a:extLst>
              <a:ext uri="{FF2B5EF4-FFF2-40B4-BE49-F238E27FC236}">
                <a16:creationId xmlns:a16="http://schemas.microsoft.com/office/drawing/2014/main" id="{120C4E5E-8E2D-C94E-B0F8-9852A7A895C7}"/>
              </a:ext>
            </a:extLst>
          </p:cNvPr>
          <p:cNvPicPr>
            <a:picLocks noChangeAspect="1"/>
          </p:cNvPicPr>
          <p:nvPr/>
        </p:nvPicPr>
        <p:blipFill>
          <a:blip r:embed="rId4"/>
          <a:stretch>
            <a:fillRect/>
          </a:stretch>
        </p:blipFill>
        <p:spPr>
          <a:xfrm>
            <a:off x="6172200" y="2272950"/>
            <a:ext cx="5421627" cy="3458998"/>
          </a:xfrm>
          <a:prstGeom prst="rect">
            <a:avLst/>
          </a:prstGeom>
        </p:spPr>
      </p:pic>
      <p:pic>
        <p:nvPicPr>
          <p:cNvPr id="6" name="Content Placeholder 5">
            <a:extLst>
              <a:ext uri="{FF2B5EF4-FFF2-40B4-BE49-F238E27FC236}">
                <a16:creationId xmlns:a16="http://schemas.microsoft.com/office/drawing/2014/main" id="{15E0E517-6118-0240-ACDE-0E7513C8B1A9}"/>
              </a:ext>
            </a:extLst>
          </p:cNvPr>
          <p:cNvPicPr>
            <a:picLocks noGrp="1" noChangeAspect="1"/>
          </p:cNvPicPr>
          <p:nvPr>
            <p:ph sz="half" idx="2"/>
          </p:nvPr>
        </p:nvPicPr>
        <p:blipFill rotWithShape="1">
          <a:blip r:embed="rId5"/>
          <a:srcRect r="3644"/>
          <a:stretch/>
        </p:blipFill>
        <p:spPr>
          <a:xfrm>
            <a:off x="5981701" y="2172196"/>
            <a:ext cx="6057900" cy="4013795"/>
          </a:xfrm>
          <a:prstGeom prst="rect">
            <a:avLst/>
          </a:prstGeom>
          <a:effectLst>
            <a:glow rad="1016000">
              <a:schemeClr val="bg1"/>
            </a:glow>
            <a:softEdge rad="965200"/>
          </a:effectLst>
        </p:spPr>
      </p:pic>
      <p:sp>
        <p:nvSpPr>
          <p:cNvPr id="10" name="Title 1">
            <a:extLst>
              <a:ext uri="{FF2B5EF4-FFF2-40B4-BE49-F238E27FC236}">
                <a16:creationId xmlns:a16="http://schemas.microsoft.com/office/drawing/2014/main" id="{5942E2E4-97C0-6444-9DB0-4B49E06BB80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Road Users</a:t>
            </a:r>
          </a:p>
        </p:txBody>
      </p:sp>
    </p:spTree>
    <p:extLst>
      <p:ext uri="{BB962C8B-B14F-4D97-AF65-F5344CB8AC3E}">
        <p14:creationId xmlns:p14="http://schemas.microsoft.com/office/powerpoint/2010/main" val="149145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419100" y="5472113"/>
            <a:ext cx="11510630" cy="1385887"/>
          </a:xfrm>
        </p:spPr>
        <p:txBody>
          <a:bodyPr>
            <a:noAutofit/>
          </a:bodyPr>
          <a:lstStyle/>
          <a:p>
            <a:pPr>
              <a:spcBef>
                <a:spcPts val="600"/>
              </a:spcBef>
            </a:pPr>
            <a:r>
              <a:rPr lang="en-US" sz="2400" dirty="0">
                <a:solidFill>
                  <a:schemeClr val="tx1"/>
                </a:solidFill>
              </a:rPr>
              <a:t>There are many traffic safety </a:t>
            </a:r>
            <a:r>
              <a:rPr lang="en-US" sz="2400" b="1" dirty="0">
                <a:solidFill>
                  <a:schemeClr val="tx1"/>
                </a:solidFill>
              </a:rPr>
              <a:t>stakeholders</a:t>
            </a:r>
            <a:r>
              <a:rPr lang="en-US" sz="2400" dirty="0">
                <a:solidFill>
                  <a:schemeClr val="tx1"/>
                </a:solidFill>
              </a:rPr>
              <a:t> within our social environment.</a:t>
            </a:r>
          </a:p>
          <a:p>
            <a:pPr>
              <a:spcBef>
                <a:spcPts val="600"/>
              </a:spcBef>
            </a:pPr>
            <a:r>
              <a:rPr lang="en-US" sz="2400" dirty="0">
                <a:solidFill>
                  <a:schemeClr val="tx1"/>
                </a:solidFill>
              </a:rPr>
              <a:t>Traffic Safety Culture also applies to </a:t>
            </a:r>
            <a:r>
              <a:rPr lang="en-US" sz="2400" b="1" dirty="0">
                <a:solidFill>
                  <a:schemeClr val="tx1"/>
                </a:solidFill>
              </a:rPr>
              <a:t>actions</a:t>
            </a:r>
            <a:r>
              <a:rPr lang="en-US" sz="2400" dirty="0">
                <a:solidFill>
                  <a:schemeClr val="tx1"/>
                </a:solidFill>
              </a:rPr>
              <a:t> taken by traffic safety stakeholders. </a:t>
            </a:r>
          </a:p>
          <a:p>
            <a:pPr>
              <a:spcBef>
                <a:spcPts val="600"/>
              </a:spcBef>
            </a:pPr>
            <a:r>
              <a:rPr lang="en-US" sz="2400" dirty="0">
                <a:solidFill>
                  <a:schemeClr val="tx1"/>
                </a:solidFill>
              </a:rPr>
              <a:t>These stakeholders can take actions </a:t>
            </a:r>
            <a:r>
              <a:rPr lang="en-US" sz="2400" b="1" dirty="0">
                <a:solidFill>
                  <a:schemeClr val="tx1"/>
                </a:solidFill>
              </a:rPr>
              <a:t>together</a:t>
            </a:r>
            <a:r>
              <a:rPr lang="en-US" sz="2400" dirty="0">
                <a:solidFill>
                  <a:schemeClr val="tx1"/>
                </a:solidFill>
              </a:rPr>
              <a:t> to change road users beliefs. </a:t>
            </a:r>
          </a:p>
        </p:txBody>
      </p:sp>
      <p:pic>
        <p:nvPicPr>
          <p:cNvPr id="7" name="Content Placeholder 6">
            <a:extLst>
              <a:ext uri="{FF2B5EF4-FFF2-40B4-BE49-F238E27FC236}">
                <a16:creationId xmlns:a16="http://schemas.microsoft.com/office/drawing/2014/main" id="{9C247BFE-29B7-DC42-A896-E73756E20C42}"/>
              </a:ext>
            </a:extLst>
          </p:cNvPr>
          <p:cNvPicPr>
            <a:picLocks noGrp="1" noChangeAspect="1"/>
          </p:cNvPicPr>
          <p:nvPr>
            <p:ph sz="half" idx="2"/>
          </p:nvPr>
        </p:nvPicPr>
        <p:blipFill>
          <a:blip r:embed="rId2" cstate="print">
            <a:extLst>
              <a:ext uri="{28A0092B-C50C-407E-A947-70E740481C1C}">
                <a14:useLocalDpi xmlns:a14="http://schemas.microsoft.com/office/drawing/2010/main"/>
              </a:ext>
            </a:extLst>
          </a:blip>
          <a:stretch>
            <a:fillRect/>
          </a:stretch>
        </p:blipFill>
        <p:spPr>
          <a:xfrm>
            <a:off x="3092095" y="1690688"/>
            <a:ext cx="6007810" cy="3423445"/>
          </a:xfrm>
          <a:prstGeom prst="rect">
            <a:avLst/>
          </a:prstGeom>
        </p:spPr>
      </p:pic>
      <p:sp>
        <p:nvSpPr>
          <p:cNvPr id="8" name="Title 1">
            <a:extLst>
              <a:ext uri="{FF2B5EF4-FFF2-40B4-BE49-F238E27FC236}">
                <a16:creationId xmlns:a16="http://schemas.microsoft.com/office/drawing/2014/main" id="{D9CF9280-80A6-A449-A94F-7545327A0737}"/>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Stakeholders</a:t>
            </a:r>
          </a:p>
        </p:txBody>
      </p:sp>
    </p:spTree>
    <p:extLst>
      <p:ext uri="{BB962C8B-B14F-4D97-AF65-F5344CB8AC3E}">
        <p14:creationId xmlns:p14="http://schemas.microsoft.com/office/powerpoint/2010/main" val="16946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B37CEE-6646-404F-AE59-71586AD61ED4}"/>
              </a:ext>
            </a:extLst>
          </p:cNvPr>
          <p:cNvSpPr>
            <a:spLocks noGrp="1"/>
          </p:cNvSpPr>
          <p:nvPr>
            <p:ph type="body" idx="1"/>
          </p:nvPr>
        </p:nvSpPr>
        <p:spPr/>
        <p:txBody>
          <a:bodyPr/>
          <a:lstStyle/>
          <a:p>
            <a:r>
              <a:rPr lang="en-US" dirty="0"/>
              <a:t>Traditional</a:t>
            </a:r>
          </a:p>
        </p:txBody>
      </p:sp>
      <p:sp>
        <p:nvSpPr>
          <p:cNvPr id="4" name="Content Placeholder 3">
            <a:extLst>
              <a:ext uri="{FF2B5EF4-FFF2-40B4-BE49-F238E27FC236}">
                <a16:creationId xmlns:a16="http://schemas.microsoft.com/office/drawing/2014/main" id="{36B075E0-20B4-1541-AC24-F232EDD394CF}"/>
              </a:ext>
            </a:extLst>
          </p:cNvPr>
          <p:cNvSpPr>
            <a:spLocks noGrp="1"/>
          </p:cNvSpPr>
          <p:nvPr>
            <p:ph sz="half" idx="2"/>
          </p:nvPr>
        </p:nvSpPr>
        <p:spPr/>
        <p:txBody>
          <a:bodyPr>
            <a:noAutofit/>
          </a:bodyPr>
          <a:lstStyle/>
          <a:p>
            <a:pPr lvl="0"/>
            <a:r>
              <a:rPr lang="en-US" sz="2800" dirty="0">
                <a:solidFill>
                  <a:schemeClr val="tx1"/>
                </a:solidFill>
              </a:rPr>
              <a:t>Create effective traffic laws.</a:t>
            </a:r>
          </a:p>
          <a:p>
            <a:pPr lvl="0">
              <a:spcBef>
                <a:spcPts val="600"/>
              </a:spcBef>
            </a:pPr>
            <a:r>
              <a:rPr lang="en-US" sz="2800" dirty="0">
                <a:solidFill>
                  <a:schemeClr val="tx1"/>
                </a:solidFill>
              </a:rPr>
              <a:t>Allocate resources to traffic safety programs.</a:t>
            </a:r>
          </a:p>
          <a:p>
            <a:pPr lvl="0"/>
            <a:r>
              <a:rPr lang="en-US" sz="2800" dirty="0">
                <a:solidFill>
                  <a:schemeClr val="tx1"/>
                </a:solidFill>
              </a:rPr>
              <a:t>Improving EMS response times.</a:t>
            </a:r>
          </a:p>
          <a:p>
            <a:pPr lvl="0"/>
            <a:r>
              <a:rPr lang="en-US" sz="2800" dirty="0">
                <a:solidFill>
                  <a:schemeClr val="tx1"/>
                </a:solidFill>
              </a:rPr>
              <a:t>Engaging new partners in promoting traffic safety.</a:t>
            </a:r>
          </a:p>
        </p:txBody>
      </p:sp>
      <p:sp>
        <p:nvSpPr>
          <p:cNvPr id="5" name="Text Placeholder 4">
            <a:extLst>
              <a:ext uri="{FF2B5EF4-FFF2-40B4-BE49-F238E27FC236}">
                <a16:creationId xmlns:a16="http://schemas.microsoft.com/office/drawing/2014/main" id="{6E2EB16B-42FA-7F4A-877E-0F2240E750F9}"/>
              </a:ext>
            </a:extLst>
          </p:cNvPr>
          <p:cNvSpPr>
            <a:spLocks noGrp="1"/>
          </p:cNvSpPr>
          <p:nvPr>
            <p:ph type="body" sz="quarter" idx="3"/>
          </p:nvPr>
        </p:nvSpPr>
        <p:spPr/>
        <p:txBody>
          <a:bodyPr/>
          <a:lstStyle/>
          <a:p>
            <a:r>
              <a:rPr lang="en-US" dirty="0"/>
              <a:t>Non-Traditional</a:t>
            </a:r>
          </a:p>
        </p:txBody>
      </p:sp>
      <p:sp>
        <p:nvSpPr>
          <p:cNvPr id="8" name="Content Placeholder 7">
            <a:extLst>
              <a:ext uri="{FF2B5EF4-FFF2-40B4-BE49-F238E27FC236}">
                <a16:creationId xmlns:a16="http://schemas.microsoft.com/office/drawing/2014/main" id="{31AB8A2D-9FED-A844-92EA-3EE7FC160D78}"/>
              </a:ext>
            </a:extLst>
          </p:cNvPr>
          <p:cNvSpPr>
            <a:spLocks noGrp="1"/>
          </p:cNvSpPr>
          <p:nvPr>
            <p:ph sz="quarter" idx="4"/>
          </p:nvPr>
        </p:nvSpPr>
        <p:spPr/>
        <p:txBody>
          <a:bodyPr>
            <a:normAutofit/>
          </a:bodyPr>
          <a:lstStyle/>
          <a:p>
            <a:pPr>
              <a:lnSpc>
                <a:spcPct val="110000"/>
              </a:lnSpc>
              <a:spcBef>
                <a:spcPts val="600"/>
              </a:spcBef>
            </a:pPr>
            <a:r>
              <a:rPr lang="en-US" sz="2800" dirty="0">
                <a:solidFill>
                  <a:schemeClr val="tx1"/>
                </a:solidFill>
              </a:rPr>
              <a:t>Create family rules about always wearing a seat belt.</a:t>
            </a:r>
          </a:p>
          <a:p>
            <a:pPr>
              <a:lnSpc>
                <a:spcPct val="110000"/>
              </a:lnSpc>
              <a:spcBef>
                <a:spcPts val="600"/>
              </a:spcBef>
            </a:pPr>
            <a:r>
              <a:rPr lang="en-US" sz="2800" dirty="0">
                <a:solidFill>
                  <a:schemeClr val="tx1"/>
                </a:solidFill>
              </a:rPr>
              <a:t>Schools promoting best-practices in driver education. </a:t>
            </a:r>
          </a:p>
          <a:p>
            <a:pPr>
              <a:lnSpc>
                <a:spcPct val="110000"/>
              </a:lnSpc>
              <a:spcBef>
                <a:spcPts val="600"/>
              </a:spcBef>
            </a:pPr>
            <a:r>
              <a:rPr lang="en-US" sz="2800" dirty="0">
                <a:solidFill>
                  <a:schemeClr val="tx1"/>
                </a:solidFill>
              </a:rPr>
              <a:t>Workplaces developing training to achieve zero motor vehicle incidents.</a:t>
            </a:r>
          </a:p>
          <a:p>
            <a:pPr>
              <a:lnSpc>
                <a:spcPct val="110000"/>
              </a:lnSpc>
              <a:spcBef>
                <a:spcPts val="600"/>
              </a:spcBef>
            </a:pPr>
            <a:endParaRPr lang="en-US" sz="2800" dirty="0">
              <a:solidFill>
                <a:schemeClr val="tx1"/>
              </a:solidFill>
            </a:endParaRPr>
          </a:p>
        </p:txBody>
      </p:sp>
      <p:sp>
        <p:nvSpPr>
          <p:cNvPr id="9" name="Title 1">
            <a:extLst>
              <a:ext uri="{FF2B5EF4-FFF2-40B4-BE49-F238E27FC236}">
                <a16:creationId xmlns:a16="http://schemas.microsoft.com/office/drawing/2014/main" id="{B6CCFE73-1331-0040-84BA-25860FCD967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Stakeholder Actions</a:t>
            </a:r>
          </a:p>
        </p:txBody>
      </p:sp>
    </p:spTree>
    <p:extLst>
      <p:ext uri="{BB962C8B-B14F-4D97-AF65-F5344CB8AC3E}">
        <p14:creationId xmlns:p14="http://schemas.microsoft.com/office/powerpoint/2010/main" val="409773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additive="base">
                                        <p:cTn id="31"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calcmode="lin" valueType="num">
                                      <p:cBhvr additive="base">
                                        <p:cTn id="3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38" dur="500"/>
                                        <p:tgtEl>
                                          <p:spTgt spid="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8">
                                            <p:txEl>
                                              <p:pRg st="0" end="0"/>
                                            </p:txEl>
                                          </p:spTgt>
                                        </p:tgtEl>
                                        <p:attrNameLst>
                                          <p:attrName>style.visibility</p:attrName>
                                        </p:attrNameLst>
                                      </p:cBhvr>
                                      <p:to>
                                        <p:strVal val="visible"/>
                                      </p:to>
                                    </p:set>
                                    <p:anim calcmode="lin" valueType="num">
                                      <p:cBhvr additive="base">
                                        <p:cTn id="43"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anim calcmode="lin" valueType="num">
                                      <p:cBhvr additive="base">
                                        <p:cTn id="49"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50" dur="500"/>
                                        <p:tgtEl>
                                          <p:spTgt spid="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8">
                                            <p:txEl>
                                              <p:pRg st="2" end="2"/>
                                            </p:txEl>
                                          </p:spTgt>
                                        </p:tgtEl>
                                        <p:attrNameLst>
                                          <p:attrName>style.visibility</p:attrName>
                                        </p:attrNameLst>
                                      </p:cBhvr>
                                      <p:to>
                                        <p:strVal val="visible"/>
                                      </p:to>
                                    </p:set>
                                    <p:anim calcmode="lin" valueType="num">
                                      <p:cBhvr additive="base">
                                        <p:cTn id="55"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56"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10820400" cy="4351338"/>
          </a:xfrm>
        </p:spPr>
        <p:txBody>
          <a:bodyPr vert="horz" lIns="91440" tIns="45720" rIns="91440" bIns="45720" rtlCol="0" anchor="t">
            <a:noAutofit/>
          </a:bodyPr>
          <a:lstStyle/>
          <a:p>
            <a:pPr marL="0" indent="0">
              <a:spcBef>
                <a:spcPts val="600"/>
              </a:spcBef>
              <a:buNone/>
            </a:pPr>
            <a:r>
              <a:rPr lang="en-US" sz="4000" dirty="0">
                <a:solidFill>
                  <a:schemeClr val="tx1"/>
                </a:solidFill>
                <a:latin typeface="Helvetica Neue"/>
              </a:rPr>
              <a:t>Approaching traffic safety through the lens of traffic safety culture is different than traditional approaches in a number of important ways, making us </a:t>
            </a:r>
            <a:r>
              <a:rPr lang="en-US" sz="4000" b="1" dirty="0">
                <a:solidFill>
                  <a:schemeClr val="tx1"/>
                </a:solidFill>
                <a:latin typeface="Helvetica Neue"/>
              </a:rPr>
              <a:t>more effective </a:t>
            </a:r>
            <a:r>
              <a:rPr lang="en-US" sz="4000" dirty="0">
                <a:solidFill>
                  <a:schemeClr val="tx1"/>
                </a:solidFill>
                <a:latin typeface="Helvetica Neue"/>
              </a:rPr>
              <a:t>in achieving our vision zero target:</a:t>
            </a:r>
          </a:p>
          <a:p>
            <a:pPr marL="0" indent="0">
              <a:spcBef>
                <a:spcPts val="600"/>
              </a:spcBef>
              <a:buNone/>
            </a:pPr>
            <a:endParaRPr lang="en-US" sz="1000" dirty="0">
              <a:solidFill>
                <a:schemeClr val="tx1"/>
              </a:solidFill>
              <a:latin typeface="Helvetica Neue"/>
            </a:endParaRPr>
          </a:p>
          <a:p>
            <a:pPr marL="2114550" lvl="3" indent="-742950">
              <a:spcBef>
                <a:spcPts val="600"/>
              </a:spcBef>
              <a:buFont typeface="+mj-lt"/>
              <a:buAutoNum type="alphaUcPeriod"/>
            </a:pPr>
            <a:r>
              <a:rPr lang="en-US" sz="2800" dirty="0">
                <a:solidFill>
                  <a:schemeClr val="tx1"/>
                </a:solidFill>
                <a:latin typeface="Helvetica Neue"/>
              </a:rPr>
              <a:t>Protective Behavior</a:t>
            </a:r>
          </a:p>
          <a:p>
            <a:pPr marL="2114550" lvl="3" indent="-742950">
              <a:spcBef>
                <a:spcPts val="600"/>
              </a:spcBef>
              <a:buFont typeface="+mj-lt"/>
              <a:buAutoNum type="alphaUcPeriod"/>
            </a:pPr>
            <a:r>
              <a:rPr lang="en-US" sz="2800" dirty="0">
                <a:solidFill>
                  <a:schemeClr val="tx1"/>
                </a:solidFill>
                <a:latin typeface="Helvetica Neue"/>
              </a:rPr>
              <a:t>Proactive Behavior</a:t>
            </a:r>
          </a:p>
          <a:p>
            <a:pPr marL="2114550" lvl="3" indent="-742950">
              <a:spcBef>
                <a:spcPts val="600"/>
              </a:spcBef>
              <a:buFont typeface="+mj-lt"/>
              <a:buAutoNum type="alphaUcPeriod"/>
            </a:pPr>
            <a:r>
              <a:rPr lang="en-US" sz="2800" dirty="0">
                <a:solidFill>
                  <a:schemeClr val="tx1"/>
                </a:solidFill>
                <a:latin typeface="Helvetica Neue"/>
              </a:rPr>
              <a:t>Effective Partnerships</a:t>
            </a:r>
          </a:p>
          <a:p>
            <a:pPr>
              <a:spcBef>
                <a:spcPts val="600"/>
              </a:spcBef>
            </a:pPr>
            <a:endParaRPr lang="en-US" sz="4000" dirty="0">
              <a:solidFill>
                <a:schemeClr val="tx1"/>
              </a:solidFill>
            </a:endParaRPr>
          </a:p>
        </p:txBody>
      </p:sp>
      <p:sp>
        <p:nvSpPr>
          <p:cNvPr id="8" name="Title 1">
            <a:extLst>
              <a:ext uri="{FF2B5EF4-FFF2-40B4-BE49-F238E27FC236}">
                <a16:creationId xmlns:a16="http://schemas.microsoft.com/office/drawing/2014/main" id="{CAE1C107-91BD-8048-A781-C2DD8ACFA15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Cultural “Lens”</a:t>
            </a:r>
          </a:p>
        </p:txBody>
      </p:sp>
    </p:spTree>
    <p:extLst>
      <p:ext uri="{BB962C8B-B14F-4D97-AF65-F5344CB8AC3E}">
        <p14:creationId xmlns:p14="http://schemas.microsoft.com/office/powerpoint/2010/main" val="2463365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p:txBody>
          <a:bodyPr vert="horz" lIns="91440" tIns="45720" rIns="91440" bIns="45720" rtlCol="0" anchor="t">
            <a:noAutofit/>
          </a:bodyPr>
          <a:lstStyle/>
          <a:p>
            <a:pPr marL="0" indent="0">
              <a:spcBef>
                <a:spcPts val="600"/>
              </a:spcBef>
              <a:buNone/>
            </a:pPr>
            <a:r>
              <a:rPr lang="en-US" sz="2800" dirty="0">
                <a:solidFill>
                  <a:schemeClr val="tx1"/>
                </a:solidFill>
                <a:latin typeface="Helvetica Neue"/>
              </a:rPr>
              <a:t>We recognize that traffic safety can be improved by growing beliefs that increase </a:t>
            </a:r>
            <a:r>
              <a:rPr lang="en-US" sz="2800" b="1" dirty="0">
                <a:solidFill>
                  <a:schemeClr val="tx1"/>
                </a:solidFill>
                <a:latin typeface="Helvetica Neue"/>
              </a:rPr>
              <a:t>protective behaviors</a:t>
            </a:r>
            <a:r>
              <a:rPr lang="en-US" sz="2800" dirty="0">
                <a:solidFill>
                  <a:schemeClr val="tx1"/>
                </a:solidFill>
                <a:latin typeface="Helvetica Neue"/>
              </a:rPr>
              <a:t>, rather than only focusing on beliefs to reduce risky behaviors.</a:t>
            </a:r>
          </a:p>
          <a:p>
            <a:pPr>
              <a:spcBef>
                <a:spcPts val="600"/>
              </a:spcBef>
            </a:pPr>
            <a:endParaRPr lang="en-US" dirty="0">
              <a:solidFill>
                <a:schemeClr val="tx1"/>
              </a:solidFill>
            </a:endParaRPr>
          </a:p>
        </p:txBody>
      </p:sp>
      <p:pic>
        <p:nvPicPr>
          <p:cNvPr id="9" name="Content Placeholder 8">
            <a:extLst>
              <a:ext uri="{FF2B5EF4-FFF2-40B4-BE49-F238E27FC236}">
                <a16:creationId xmlns:a16="http://schemas.microsoft.com/office/drawing/2014/main" id="{6EC897F0-C481-1E4E-9907-7B349604552C}"/>
              </a:ext>
            </a:extLst>
          </p:cNvPr>
          <p:cNvPicPr>
            <a:picLocks noGrp="1" noChangeAspect="1"/>
          </p:cNvPicPr>
          <p:nvPr>
            <p:ph sz="half" idx="2"/>
          </p:nvPr>
        </p:nvPicPr>
        <p:blipFill>
          <a:blip r:embed="rId2"/>
          <a:stretch>
            <a:fillRect/>
          </a:stretch>
        </p:blipFill>
        <p:spPr>
          <a:xfrm>
            <a:off x="6096000" y="1690688"/>
            <a:ext cx="3174024" cy="4751533"/>
          </a:xfrm>
          <a:prstGeom prst="rect">
            <a:avLst/>
          </a:prstGeom>
          <a:effectLst>
            <a:softEdge rad="571500"/>
          </a:effectLst>
        </p:spPr>
      </p:pic>
      <p:sp>
        <p:nvSpPr>
          <p:cNvPr id="8" name="Title 1">
            <a:extLst>
              <a:ext uri="{FF2B5EF4-FFF2-40B4-BE49-F238E27FC236}">
                <a16:creationId xmlns:a16="http://schemas.microsoft.com/office/drawing/2014/main" id="{CAE1C107-91BD-8048-A781-C2DD8ACFA15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A. Protective Behaviors</a:t>
            </a:r>
          </a:p>
        </p:txBody>
      </p:sp>
    </p:spTree>
    <p:extLst>
      <p:ext uri="{BB962C8B-B14F-4D97-AF65-F5344CB8AC3E}">
        <p14:creationId xmlns:p14="http://schemas.microsoft.com/office/powerpoint/2010/main" val="1496995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4714875" y="1863725"/>
            <a:ext cx="6815137" cy="1674813"/>
          </a:xfrm>
        </p:spPr>
        <p:txBody>
          <a:bodyPr>
            <a:noAutofit/>
          </a:bodyPr>
          <a:lstStyle/>
          <a:p>
            <a:pPr marL="0" indent="0">
              <a:spcBef>
                <a:spcPts val="600"/>
              </a:spcBef>
              <a:buNone/>
            </a:pPr>
            <a:r>
              <a:rPr lang="en-US" sz="2800" dirty="0">
                <a:solidFill>
                  <a:schemeClr val="tx1"/>
                </a:solidFill>
              </a:rPr>
              <a:t>A positive traffic safety culture not only encourages road users to choose safe behaviors, it also encourages them to be </a:t>
            </a:r>
            <a:r>
              <a:rPr lang="en-US" sz="2800" b="1" dirty="0">
                <a:solidFill>
                  <a:schemeClr val="tx1"/>
                </a:solidFill>
              </a:rPr>
              <a:t>proactive</a:t>
            </a:r>
            <a:r>
              <a:rPr lang="en-US" sz="2800" dirty="0">
                <a:solidFill>
                  <a:schemeClr val="tx1"/>
                </a:solidFill>
              </a:rPr>
              <a:t> by encouraging other road users to behave safely.</a:t>
            </a:r>
          </a:p>
          <a:p>
            <a:pPr>
              <a:spcBef>
                <a:spcPts val="600"/>
              </a:spcBef>
            </a:pPr>
            <a:endParaRPr lang="en-US" dirty="0">
              <a:solidFill>
                <a:schemeClr val="tx1"/>
              </a:solidFill>
            </a:endParaRPr>
          </a:p>
        </p:txBody>
      </p:sp>
      <p:pic>
        <p:nvPicPr>
          <p:cNvPr id="7" name="Picture 7" descr="A group of people standing in the grass&#10;&#10;Description generated with very high confidence">
            <a:extLst>
              <a:ext uri="{FF2B5EF4-FFF2-40B4-BE49-F238E27FC236}">
                <a16:creationId xmlns:a16="http://schemas.microsoft.com/office/drawing/2014/main" id="{1078C955-412A-49EA-BB8A-050E7B67CEB4}"/>
              </a:ext>
            </a:extLst>
          </p:cNvPr>
          <p:cNvPicPr>
            <a:picLocks noGrp="1" noChangeAspect="1"/>
          </p:cNvPicPr>
          <p:nvPr>
            <p:ph sz="half" idx="2"/>
          </p:nvPr>
        </p:nvPicPr>
        <p:blipFill>
          <a:blip r:embed="rId2"/>
          <a:stretch>
            <a:fillRect/>
          </a:stretch>
        </p:blipFill>
        <p:spPr>
          <a:xfrm>
            <a:off x="838200" y="1863725"/>
            <a:ext cx="3794383" cy="4579938"/>
          </a:xfrm>
          <a:prstGeom prst="rect">
            <a:avLst/>
          </a:prstGeom>
        </p:spPr>
      </p:pic>
      <p:sp>
        <p:nvSpPr>
          <p:cNvPr id="8" name="Title 1">
            <a:extLst>
              <a:ext uri="{FF2B5EF4-FFF2-40B4-BE49-F238E27FC236}">
                <a16:creationId xmlns:a16="http://schemas.microsoft.com/office/drawing/2014/main" id="{C794314F-FD6A-2449-A2FF-B2B371676171}"/>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 Proactive Behavior</a:t>
            </a:r>
          </a:p>
        </p:txBody>
      </p:sp>
    </p:spTree>
    <p:extLst>
      <p:ext uri="{BB962C8B-B14F-4D97-AF65-F5344CB8AC3E}">
        <p14:creationId xmlns:p14="http://schemas.microsoft.com/office/powerpoint/2010/main" val="1845144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4460748" cy="4351338"/>
          </a:xfrm>
        </p:spPr>
        <p:txBody>
          <a:bodyPr>
            <a:noAutofit/>
          </a:bodyPr>
          <a:lstStyle/>
          <a:p>
            <a:pPr marL="0" indent="0">
              <a:spcBef>
                <a:spcPts val="600"/>
              </a:spcBef>
              <a:buNone/>
            </a:pPr>
            <a:r>
              <a:rPr lang="en-US" sz="2800" dirty="0">
                <a:solidFill>
                  <a:schemeClr val="tx1"/>
                </a:solidFill>
              </a:rPr>
              <a:t>A positive traffic safety culture also increases the capability of traffic safety stakeholders to form </a:t>
            </a:r>
            <a:r>
              <a:rPr lang="en-US" sz="2800" b="1" dirty="0">
                <a:solidFill>
                  <a:schemeClr val="tx1"/>
                </a:solidFill>
              </a:rPr>
              <a:t>effective partnerships</a:t>
            </a:r>
            <a:r>
              <a:rPr lang="en-US" sz="2800" dirty="0">
                <a:solidFill>
                  <a:schemeClr val="tx1"/>
                </a:solidFill>
              </a:rPr>
              <a:t>, resulting in the integration of strategies to form a safe system.</a:t>
            </a:r>
          </a:p>
          <a:p>
            <a:pPr>
              <a:spcBef>
                <a:spcPts val="600"/>
              </a:spcBef>
            </a:pPr>
            <a:endParaRPr lang="en-US" sz="2800" dirty="0">
              <a:solidFill>
                <a:schemeClr val="tx1"/>
              </a:solidFill>
            </a:endParaRPr>
          </a:p>
          <a:p>
            <a:pPr>
              <a:spcBef>
                <a:spcPts val="600"/>
              </a:spcBef>
            </a:pPr>
            <a:endParaRPr lang="en-US" sz="2800" dirty="0">
              <a:solidFill>
                <a:schemeClr val="tx1"/>
              </a:solidFill>
            </a:endParaRPr>
          </a:p>
        </p:txBody>
      </p:sp>
      <p:graphicFrame>
        <p:nvGraphicFramePr>
          <p:cNvPr id="3" name="Content Placeholder 2">
            <a:extLst>
              <a:ext uri="{FF2B5EF4-FFF2-40B4-BE49-F238E27FC236}">
                <a16:creationId xmlns:a16="http://schemas.microsoft.com/office/drawing/2014/main" id="{F371FA02-0714-914A-B189-FE68277EAB9D}"/>
              </a:ext>
            </a:extLst>
          </p:cNvPr>
          <p:cNvGraphicFramePr>
            <a:graphicFrameLocks noGrp="1"/>
          </p:cNvGraphicFramePr>
          <p:nvPr>
            <p:ph sz="half" idx="2"/>
            <p:extLst>
              <p:ext uri="{D42A27DB-BD31-4B8C-83A1-F6EECF244321}">
                <p14:modId xmlns:p14="http://schemas.microsoft.com/office/powerpoint/2010/main" val="289846900"/>
              </p:ext>
            </p:extLst>
          </p:nvPr>
        </p:nvGraphicFramePr>
        <p:xfrm>
          <a:off x="5298948" y="1571689"/>
          <a:ext cx="6650736" cy="5090160"/>
        </p:xfrm>
        <a:graphic>
          <a:graphicData uri="http://schemas.openxmlformats.org/drawingml/2006/table">
            <a:tbl>
              <a:tblPr firstRow="1" firstCol="1" bandRow="1">
                <a:tableStyleId>{5C22544A-7EE6-4342-B048-85BDC9FD1C3A}</a:tableStyleId>
              </a:tblPr>
              <a:tblGrid>
                <a:gridCol w="1774952">
                  <a:extLst>
                    <a:ext uri="{9D8B030D-6E8A-4147-A177-3AD203B41FA5}">
                      <a16:colId xmlns:a16="http://schemas.microsoft.com/office/drawing/2014/main" val="642691287"/>
                    </a:ext>
                  </a:extLst>
                </a:gridCol>
                <a:gridCol w="4875784">
                  <a:extLst>
                    <a:ext uri="{9D8B030D-6E8A-4147-A177-3AD203B41FA5}">
                      <a16:colId xmlns:a16="http://schemas.microsoft.com/office/drawing/2014/main" val="385940551"/>
                    </a:ext>
                  </a:extLst>
                </a:gridCol>
              </a:tblGrid>
              <a:tr h="652822">
                <a:tc>
                  <a:txBody>
                    <a:bodyPr/>
                    <a:lstStyle/>
                    <a:p>
                      <a:pPr marL="0" marR="0" algn="l">
                        <a:spcBef>
                          <a:spcPts val="0"/>
                        </a:spcBef>
                        <a:spcAft>
                          <a:spcPts val="0"/>
                        </a:spcAft>
                      </a:pPr>
                      <a:r>
                        <a:rPr lang="en-US" sz="2400" dirty="0">
                          <a:solidFill>
                            <a:schemeClr val="tx1"/>
                          </a:solidFill>
                          <a:effectLst/>
                        </a:rPr>
                        <a:t>Stakeholder</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400" dirty="0">
                          <a:solidFill>
                            <a:schemeClr val="tx1"/>
                          </a:solidFill>
                          <a:effectLst/>
                        </a:rPr>
                        <a:t>Example Action </a:t>
                      </a:r>
                    </a:p>
                    <a:p>
                      <a:pPr marL="0" marR="0" algn="l">
                        <a:spcBef>
                          <a:spcPts val="0"/>
                        </a:spcBef>
                        <a:spcAft>
                          <a:spcPts val="0"/>
                        </a:spcAft>
                      </a:pPr>
                      <a:r>
                        <a:rPr lang="en-US" sz="2400" dirty="0">
                          <a:solidFill>
                            <a:schemeClr val="tx1"/>
                          </a:solidFill>
                          <a:effectLst/>
                        </a:rPr>
                        <a:t>(Increase Seat Belt Use)</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8980182"/>
                  </a:ext>
                </a:extLst>
              </a:tr>
              <a:tr h="652822">
                <a:tc>
                  <a:txBody>
                    <a:bodyPr/>
                    <a:lstStyle/>
                    <a:p>
                      <a:pPr marL="0" marR="0" algn="l">
                        <a:spcBef>
                          <a:spcPts val="0"/>
                        </a:spcBef>
                        <a:spcAft>
                          <a:spcPts val="0"/>
                        </a:spcAft>
                      </a:pPr>
                      <a:r>
                        <a:rPr lang="en-US" sz="2200" b="0">
                          <a:solidFill>
                            <a:schemeClr val="tx1"/>
                          </a:solidFill>
                          <a:effectLst/>
                        </a:rPr>
                        <a:t>Families</a:t>
                      </a:r>
                      <a:endParaRPr lang="en-US" sz="2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200">
                          <a:solidFill>
                            <a:schemeClr val="tx1"/>
                          </a:solidFill>
                          <a:effectLst/>
                        </a:rPr>
                        <a:t>Establish family rules about always wearing a seat belt</a:t>
                      </a:r>
                      <a:endParaRPr lang="en-US" sz="2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989168"/>
                  </a:ext>
                </a:extLst>
              </a:tr>
              <a:tr h="979233">
                <a:tc>
                  <a:txBody>
                    <a:bodyPr/>
                    <a:lstStyle/>
                    <a:p>
                      <a:pPr marL="0" marR="0" algn="l">
                        <a:spcBef>
                          <a:spcPts val="0"/>
                        </a:spcBef>
                        <a:spcAft>
                          <a:spcPts val="0"/>
                        </a:spcAft>
                      </a:pPr>
                      <a:r>
                        <a:rPr lang="en-US" sz="2200" b="0">
                          <a:solidFill>
                            <a:schemeClr val="tx1"/>
                          </a:solidFill>
                          <a:effectLst/>
                        </a:rPr>
                        <a:t>Schools</a:t>
                      </a:r>
                      <a:endParaRPr lang="en-US" sz="22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200" dirty="0">
                          <a:solidFill>
                            <a:schemeClr val="tx1"/>
                          </a:solidFill>
                          <a:effectLst/>
                        </a:rPr>
                        <a:t>Include seat belt education in health class; promote asking friends to wear a seat belt</a:t>
                      </a:r>
                      <a:endPar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0146414"/>
                  </a:ext>
                </a:extLst>
              </a:tr>
              <a:tr h="652822">
                <a:tc>
                  <a:txBody>
                    <a:bodyPr/>
                    <a:lstStyle/>
                    <a:p>
                      <a:pPr marL="0" marR="0" algn="l">
                        <a:spcBef>
                          <a:spcPts val="0"/>
                        </a:spcBef>
                        <a:spcAft>
                          <a:spcPts val="0"/>
                        </a:spcAft>
                      </a:pPr>
                      <a:r>
                        <a:rPr lang="en-US" sz="2200" b="0" dirty="0">
                          <a:solidFill>
                            <a:schemeClr val="tx1"/>
                          </a:solidFill>
                          <a:effectLst/>
                        </a:rPr>
                        <a:t>Workplaces</a:t>
                      </a:r>
                      <a:endParaRPr lang="en-US"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200">
                          <a:solidFill>
                            <a:schemeClr val="tx1"/>
                          </a:solidFill>
                          <a:effectLst/>
                        </a:rPr>
                        <a:t>Establish and train on workplace seat belt policies</a:t>
                      </a:r>
                      <a:endParaRPr lang="en-US" sz="2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134664"/>
                  </a:ext>
                </a:extLst>
              </a:tr>
              <a:tr h="1958467">
                <a:tc>
                  <a:txBody>
                    <a:bodyPr/>
                    <a:lstStyle/>
                    <a:p>
                      <a:pPr marL="0" marR="0" algn="l">
                        <a:spcBef>
                          <a:spcPts val="0"/>
                        </a:spcBef>
                        <a:spcAft>
                          <a:spcPts val="0"/>
                        </a:spcAft>
                      </a:pPr>
                      <a:r>
                        <a:rPr lang="en-US" sz="2200" b="0" dirty="0">
                          <a:solidFill>
                            <a:schemeClr val="tx1"/>
                          </a:solidFill>
                          <a:effectLst/>
                        </a:rPr>
                        <a:t>Law Enforcement</a:t>
                      </a:r>
                      <a:endParaRPr lang="en-US"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l">
                        <a:spcBef>
                          <a:spcPts val="0"/>
                        </a:spcBef>
                        <a:spcAft>
                          <a:spcPts val="0"/>
                        </a:spcAft>
                      </a:pPr>
                      <a:r>
                        <a:rPr lang="en-US" sz="2200" dirty="0">
                          <a:solidFill>
                            <a:schemeClr val="tx1"/>
                          </a:solidFill>
                          <a:effectLst/>
                        </a:rPr>
                        <a:t>Model seat belt use by always wearing a seat belt</a:t>
                      </a:r>
                    </a:p>
                    <a:p>
                      <a:pPr marL="0" marR="0" algn="l">
                        <a:spcBef>
                          <a:spcPts val="0"/>
                        </a:spcBef>
                        <a:spcAft>
                          <a:spcPts val="0"/>
                        </a:spcAft>
                      </a:pPr>
                      <a:r>
                        <a:rPr lang="en-US" sz="2200" dirty="0">
                          <a:solidFill>
                            <a:schemeClr val="tx1"/>
                          </a:solidFill>
                          <a:effectLst/>
                        </a:rPr>
                        <a:t>Consistently enforce seat belt laws (not just during campaigns)</a:t>
                      </a:r>
                    </a:p>
                    <a:p>
                      <a:pPr marL="0" marR="0" algn="l">
                        <a:spcBef>
                          <a:spcPts val="0"/>
                        </a:spcBef>
                        <a:spcAft>
                          <a:spcPts val="0"/>
                        </a:spcAft>
                      </a:pPr>
                      <a:r>
                        <a:rPr lang="en-US" sz="2200" dirty="0">
                          <a:solidFill>
                            <a:schemeClr val="tx1"/>
                          </a:solidFill>
                          <a:effectLst/>
                        </a:rPr>
                        <a:t>Advocate for seat belt use in the community</a:t>
                      </a:r>
                      <a:endParaRPr lang="en-US" sz="2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4213833"/>
                  </a:ext>
                </a:extLst>
              </a:tr>
            </a:tbl>
          </a:graphicData>
        </a:graphic>
      </p:graphicFrame>
      <p:sp>
        <p:nvSpPr>
          <p:cNvPr id="7" name="Title 1">
            <a:extLst>
              <a:ext uri="{FF2B5EF4-FFF2-40B4-BE49-F238E27FC236}">
                <a16:creationId xmlns:a16="http://schemas.microsoft.com/office/drawing/2014/main" id="{1016415E-2A2A-2F41-BAD6-08DE23329406}"/>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 Effective Partnerships</a:t>
            </a:r>
          </a:p>
        </p:txBody>
      </p:sp>
    </p:spTree>
    <p:extLst>
      <p:ext uri="{BB962C8B-B14F-4D97-AF65-F5344CB8AC3E}">
        <p14:creationId xmlns:p14="http://schemas.microsoft.com/office/powerpoint/2010/main" val="2399668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4902200" cy="4351338"/>
          </a:xfrm>
        </p:spPr>
        <p:txBody>
          <a:bodyPr>
            <a:noAutofit/>
          </a:bodyPr>
          <a:lstStyle/>
          <a:p>
            <a:pPr>
              <a:spcBef>
                <a:spcPts val="600"/>
              </a:spcBef>
            </a:pPr>
            <a:r>
              <a:rPr lang="en-US" dirty="0">
                <a:solidFill>
                  <a:schemeClr val="tx1"/>
                </a:solidFill>
              </a:rPr>
              <a:t>Growing traffic safety culture is a </a:t>
            </a:r>
            <a:r>
              <a:rPr lang="en-US" b="1" dirty="0">
                <a:solidFill>
                  <a:schemeClr val="tx1"/>
                </a:solidFill>
              </a:rPr>
              <a:t>process</a:t>
            </a:r>
            <a:r>
              <a:rPr lang="en-US" dirty="0">
                <a:solidFill>
                  <a:schemeClr val="tx1"/>
                </a:solidFill>
              </a:rPr>
              <a:t> – not a single intervention or countermeasure. </a:t>
            </a:r>
          </a:p>
          <a:p>
            <a:pPr>
              <a:spcBef>
                <a:spcPts val="600"/>
              </a:spcBef>
            </a:pPr>
            <a:r>
              <a:rPr lang="en-US" dirty="0">
                <a:solidFill>
                  <a:schemeClr val="tx1"/>
                </a:solidFill>
              </a:rPr>
              <a:t>A process describes </a:t>
            </a:r>
            <a:r>
              <a:rPr lang="en-US" b="1" dirty="0">
                <a:solidFill>
                  <a:schemeClr val="tx1"/>
                </a:solidFill>
              </a:rPr>
              <a:t>generalized steps</a:t>
            </a:r>
            <a:r>
              <a:rPr lang="en-US" dirty="0">
                <a:solidFill>
                  <a:schemeClr val="tx1"/>
                </a:solidFill>
              </a:rPr>
              <a:t>, a context for performing those steps, and skills required to be successful.</a:t>
            </a:r>
          </a:p>
        </p:txBody>
      </p:sp>
      <p:pic>
        <p:nvPicPr>
          <p:cNvPr id="82" name="Picture 82" descr="A close up of a map&#10;&#10;Description generated with high confidence">
            <a:extLst>
              <a:ext uri="{FF2B5EF4-FFF2-40B4-BE49-F238E27FC236}">
                <a16:creationId xmlns:a16="http://schemas.microsoft.com/office/drawing/2014/main" id="{035FC009-4CE2-4C32-A6F2-F25290081147}"/>
              </a:ext>
            </a:extLst>
          </p:cNvPr>
          <p:cNvPicPr>
            <a:picLocks noGrp="1" noChangeAspect="1"/>
          </p:cNvPicPr>
          <p:nvPr>
            <p:ph sz="half" idx="2"/>
          </p:nvPr>
        </p:nvPicPr>
        <p:blipFill rotWithShape="1">
          <a:blip r:embed="rId2"/>
          <a:srcRect l="14408" r="18019"/>
          <a:stretch/>
        </p:blipFill>
        <p:spPr>
          <a:xfrm>
            <a:off x="5622276" y="1690688"/>
            <a:ext cx="5731524" cy="5167312"/>
          </a:xfrm>
          <a:prstGeom prst="rect">
            <a:avLst/>
          </a:prstGeom>
        </p:spPr>
      </p:pic>
      <p:sp>
        <p:nvSpPr>
          <p:cNvPr id="7" name="Title 1">
            <a:extLst>
              <a:ext uri="{FF2B5EF4-FFF2-40B4-BE49-F238E27FC236}">
                <a16:creationId xmlns:a16="http://schemas.microsoft.com/office/drawing/2014/main" id="{995BF67C-CA34-CC4D-B4A6-0C81048CE65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Process</a:t>
            </a:r>
          </a:p>
        </p:txBody>
      </p:sp>
    </p:spTree>
    <p:extLst>
      <p:ext uri="{BB962C8B-B14F-4D97-AF65-F5344CB8AC3E}">
        <p14:creationId xmlns:p14="http://schemas.microsoft.com/office/powerpoint/2010/main" val="16724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5537200" cy="4351338"/>
          </a:xfrm>
        </p:spPr>
        <p:txBody>
          <a:bodyPr vert="horz" lIns="91440" tIns="45720" rIns="91440" bIns="45720" rtlCol="0" anchor="t">
            <a:noAutofit/>
          </a:bodyPr>
          <a:lstStyle/>
          <a:p>
            <a:pPr marL="514350" indent="-514350">
              <a:spcBef>
                <a:spcPts val="600"/>
              </a:spcBef>
              <a:buFont typeface="+mj-lt"/>
              <a:buAutoNum type="arabicPeriod"/>
            </a:pPr>
            <a:r>
              <a:rPr lang="en-US" sz="2800" dirty="0">
                <a:solidFill>
                  <a:schemeClr val="tx1"/>
                </a:solidFill>
                <a:latin typeface="Helvetica Neue"/>
              </a:rPr>
              <a:t>Creating a </a:t>
            </a:r>
            <a:r>
              <a:rPr lang="en-US" sz="2800" b="1" dirty="0">
                <a:solidFill>
                  <a:schemeClr val="tx1"/>
                </a:solidFill>
                <a:latin typeface="Helvetica Neue"/>
              </a:rPr>
              <a:t>shared understanding </a:t>
            </a:r>
            <a:r>
              <a:rPr lang="en-US" sz="2800" dirty="0">
                <a:solidFill>
                  <a:schemeClr val="tx1"/>
                </a:solidFill>
                <a:latin typeface="Helvetica Neue"/>
              </a:rPr>
              <a:t>about traffic safety culture.</a:t>
            </a:r>
            <a:endParaRPr lang="en-US" dirty="0">
              <a:solidFill>
                <a:schemeClr val="tx1"/>
              </a:solidFill>
              <a:latin typeface="Helvetica Neue"/>
            </a:endParaRPr>
          </a:p>
          <a:p>
            <a:pPr marL="0" indent="0">
              <a:spcBef>
                <a:spcPts val="600"/>
              </a:spcBef>
              <a:buNone/>
            </a:pPr>
            <a:endParaRPr lang="en-US" sz="2800" dirty="0">
              <a:solidFill>
                <a:schemeClr val="tx1"/>
              </a:solidFill>
            </a:endParaRPr>
          </a:p>
          <a:p>
            <a:pPr marL="0" indent="0">
              <a:spcBef>
                <a:spcPts val="600"/>
              </a:spcBef>
              <a:buNone/>
            </a:pPr>
            <a:r>
              <a:rPr lang="en-US" sz="2400" dirty="0">
                <a:solidFill>
                  <a:schemeClr val="tx1"/>
                </a:solidFill>
              </a:rPr>
              <a:t>Shared understanding comes from discussing questions that address important topics, challenge beliefs, and motivate learning.</a:t>
            </a:r>
          </a:p>
          <a:p>
            <a:pPr marL="0" indent="0">
              <a:spcBef>
                <a:spcPts val="600"/>
              </a:spcBef>
              <a:buNone/>
            </a:pPr>
            <a:endParaRPr lang="en-US" sz="2400" dirty="0">
              <a:solidFill>
                <a:schemeClr val="tx1"/>
              </a:solidFill>
            </a:endParaRPr>
          </a:p>
          <a:p>
            <a:pPr>
              <a:spcBef>
                <a:spcPts val="600"/>
              </a:spcBef>
              <a:buFont typeface="Arial Unicode MS" panose="020B0604020202020204" pitchFamily="34" charset="-128"/>
              <a:buChar char="✎"/>
            </a:pPr>
            <a:r>
              <a:rPr lang="en-US" sz="2400" dirty="0">
                <a:solidFill>
                  <a:schemeClr val="tx1"/>
                </a:solidFill>
              </a:rPr>
              <a:t> Here are some example questions.</a:t>
            </a:r>
          </a:p>
        </p:txBody>
      </p:sp>
      <p:graphicFrame>
        <p:nvGraphicFramePr>
          <p:cNvPr id="5" name="Content Placeholder 4">
            <a:extLst>
              <a:ext uri="{FF2B5EF4-FFF2-40B4-BE49-F238E27FC236}">
                <a16:creationId xmlns:a16="http://schemas.microsoft.com/office/drawing/2014/main" id="{C353EFA5-5B62-F64A-9785-06F079E93B0D}"/>
              </a:ext>
            </a:extLst>
          </p:cNvPr>
          <p:cNvGraphicFramePr>
            <a:graphicFrameLocks noGrp="1"/>
          </p:cNvGraphicFramePr>
          <p:nvPr>
            <p:ph sz="half" idx="2"/>
            <p:extLst>
              <p:ext uri="{D42A27DB-BD31-4B8C-83A1-F6EECF244321}">
                <p14:modId xmlns:p14="http://schemas.microsoft.com/office/powerpoint/2010/main" val="3480842501"/>
              </p:ext>
            </p:extLst>
          </p:nvPr>
        </p:nvGraphicFramePr>
        <p:xfrm>
          <a:off x="6375400" y="1664494"/>
          <a:ext cx="5548376" cy="4785360"/>
        </p:xfrm>
        <a:graphic>
          <a:graphicData uri="http://schemas.openxmlformats.org/drawingml/2006/table">
            <a:tbl>
              <a:tblPr firstRow="1" firstCol="1" bandRow="1">
                <a:tableStyleId>{5C22544A-7EE6-4342-B048-85BDC9FD1C3A}</a:tableStyleId>
              </a:tblPr>
              <a:tblGrid>
                <a:gridCol w="5548376">
                  <a:extLst>
                    <a:ext uri="{9D8B030D-6E8A-4147-A177-3AD203B41FA5}">
                      <a16:colId xmlns:a16="http://schemas.microsoft.com/office/drawing/2014/main" val="986346448"/>
                    </a:ext>
                  </a:extLst>
                </a:gridCol>
              </a:tblGrid>
              <a:tr h="255696">
                <a:tc>
                  <a:txBody>
                    <a:bodyPr/>
                    <a:lstStyle/>
                    <a:p>
                      <a:pPr marL="0" marR="0" indent="0" algn="ctr">
                        <a:spcBef>
                          <a:spcPts val="0"/>
                        </a:spcBef>
                        <a:spcAft>
                          <a:spcPts val="0"/>
                        </a:spcAft>
                        <a:buFont typeface="Arial" panose="020B0604020202020204" pitchFamily="34" charset="0"/>
                        <a:buNone/>
                      </a:pPr>
                      <a:r>
                        <a:rPr lang="en-US" sz="2400" b="1" dirty="0">
                          <a:solidFill>
                            <a:schemeClr val="tx1"/>
                          </a:solidFill>
                          <a:effectLst/>
                        </a:rPr>
                        <a:t>Topic Importance</a:t>
                      </a:r>
                      <a:endParaRPr lang="en-US" sz="2400" b="1" dirty="0">
                        <a:solidFill>
                          <a:schemeClr val="tx1"/>
                        </a:solidFill>
                        <a:effectLst/>
                        <a:latin typeface="Times New Roman"/>
                        <a:ea typeface="Times New Roman" panose="02020603050405020304" pitchFamily="18" charset="0"/>
                        <a:cs typeface="Times New Roman"/>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68730480"/>
                  </a:ext>
                </a:extLst>
              </a:tr>
              <a:tr h="255696">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How do traffic crashes and their consequences impact our community?</a:t>
                      </a:r>
                      <a:endParaRPr lang="en-US" sz="2200" b="0" dirty="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830555635"/>
                  </a:ext>
                </a:extLst>
              </a:tr>
              <a:tr h="255696">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What is our responsibility in reducing crashes?</a:t>
                      </a:r>
                      <a:endParaRPr lang="en-US" sz="2200" b="0" dirty="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544305404"/>
                  </a:ext>
                </a:extLst>
              </a:tr>
              <a:tr h="255696">
                <a:tc>
                  <a:txBody>
                    <a:bodyPr/>
                    <a:lstStyle/>
                    <a:p>
                      <a:pPr marL="0" marR="0" indent="0" algn="ctr">
                        <a:spcBef>
                          <a:spcPts val="0"/>
                        </a:spcBef>
                        <a:spcAft>
                          <a:spcPts val="0"/>
                        </a:spcAft>
                        <a:buFont typeface="Arial" panose="020B0604020202020204" pitchFamily="34" charset="0"/>
                        <a:buNone/>
                      </a:pPr>
                      <a:r>
                        <a:rPr lang="en-US" sz="2400" dirty="0">
                          <a:solidFill>
                            <a:schemeClr val="tx1"/>
                          </a:solidFill>
                          <a:effectLst/>
                        </a:rPr>
                        <a:t>Challenge Beliefs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264918932"/>
                  </a:ext>
                </a:extLst>
              </a:tr>
              <a:tr h="255696">
                <a:tc>
                  <a:txBody>
                    <a:bodyPr/>
                    <a:lstStyle/>
                    <a:p>
                      <a:pPr marL="285750" marR="0" lvl="0" indent="-285750">
                        <a:spcBef>
                          <a:spcPts val="0"/>
                        </a:spcBef>
                        <a:spcAft>
                          <a:spcPts val="0"/>
                        </a:spcAft>
                        <a:buFont typeface="Arial" panose="020B0604020202020204" pitchFamily="34" charset="0"/>
                        <a:buChar char="•"/>
                      </a:pPr>
                      <a:r>
                        <a:rPr lang="en-US" sz="2200" b="0" dirty="0">
                          <a:solidFill>
                            <a:schemeClr val="tx1"/>
                          </a:solidFill>
                          <a:effectLst/>
                        </a:rPr>
                        <a:t>Are we being effective?</a:t>
                      </a:r>
                      <a:endParaRPr lang="en-US"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780381421"/>
                  </a:ext>
                </a:extLst>
              </a:tr>
              <a:tr h="255696">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What might be some new ways to positively influence road user behavior?  </a:t>
                      </a:r>
                      <a:endParaRPr lang="en-US" sz="2200" b="0" dirty="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143623128"/>
                  </a:ext>
                </a:extLst>
              </a:tr>
              <a:tr h="255696">
                <a:tc>
                  <a:txBody>
                    <a:bodyPr/>
                    <a:lstStyle/>
                    <a:p>
                      <a:pPr marL="0" marR="0" indent="0" algn="ctr">
                        <a:spcBef>
                          <a:spcPts val="0"/>
                        </a:spcBef>
                        <a:spcAft>
                          <a:spcPts val="0"/>
                        </a:spcAft>
                        <a:buFont typeface="Arial" panose="020B0604020202020204" pitchFamily="34" charset="0"/>
                        <a:buNone/>
                      </a:pPr>
                      <a:r>
                        <a:rPr lang="en-US" sz="2400" b="1" dirty="0">
                          <a:solidFill>
                            <a:schemeClr val="tx1"/>
                          </a:solidFill>
                          <a:effectLst/>
                        </a:rPr>
                        <a:t>Motivate Learning</a:t>
                      </a:r>
                      <a:endParaRPr lang="en-US" sz="2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244351551"/>
                  </a:ext>
                </a:extLst>
              </a:tr>
              <a:tr h="255696">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How do you define traffic safety culture?</a:t>
                      </a:r>
                      <a:endParaRPr lang="en-US" sz="2200" b="0" dirty="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3611933700"/>
                  </a:ext>
                </a:extLst>
              </a:tr>
              <a:tr h="255696">
                <a:tc>
                  <a:txBody>
                    <a:bodyPr/>
                    <a:lstStyle/>
                    <a:p>
                      <a:pPr marL="285750" marR="0" lvl="0" indent="-285750">
                        <a:spcBef>
                          <a:spcPts val="0"/>
                        </a:spcBef>
                        <a:spcAft>
                          <a:spcPts val="0"/>
                        </a:spcAft>
                        <a:buFont typeface="Arial" panose="020B0604020202020204" pitchFamily="34" charset="0"/>
                        <a:buChar char="•"/>
                      </a:pPr>
                      <a:r>
                        <a:rPr lang="en-US" sz="2200" b="0" dirty="0">
                          <a:solidFill>
                            <a:schemeClr val="tx1"/>
                          </a:solidFill>
                          <a:effectLst/>
                        </a:rPr>
                        <a:t>How do you know you are accurately perceiving your community’s traffic safety culture?</a:t>
                      </a:r>
                      <a:endParaRPr lang="en-US" sz="2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6141400"/>
                  </a:ext>
                </a:extLst>
              </a:tr>
            </a:tbl>
          </a:graphicData>
        </a:graphic>
      </p:graphicFrame>
      <p:sp>
        <p:nvSpPr>
          <p:cNvPr id="7" name="Title 1">
            <a:extLst>
              <a:ext uri="{FF2B5EF4-FFF2-40B4-BE49-F238E27FC236}">
                <a16:creationId xmlns:a16="http://schemas.microsoft.com/office/drawing/2014/main" id="{FF8B6F02-2918-CE48-A18A-53AC52F0FAC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Next Steps</a:t>
            </a:r>
          </a:p>
        </p:txBody>
      </p:sp>
    </p:spTree>
    <p:extLst>
      <p:ext uri="{BB962C8B-B14F-4D97-AF65-F5344CB8AC3E}">
        <p14:creationId xmlns:p14="http://schemas.microsoft.com/office/powerpoint/2010/main" val="661967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5803900" cy="4351338"/>
          </a:xfrm>
        </p:spPr>
        <p:txBody>
          <a:bodyPr vert="horz" lIns="91440" tIns="45720" rIns="91440" bIns="45720" rtlCol="0" anchor="t">
            <a:noAutofit/>
          </a:bodyPr>
          <a:lstStyle/>
          <a:p>
            <a:pPr marL="514350" indent="-514350">
              <a:spcBef>
                <a:spcPts val="600"/>
              </a:spcBef>
              <a:buFont typeface="+mj-lt"/>
              <a:buAutoNum type="arabicPeriod" startAt="2"/>
            </a:pPr>
            <a:r>
              <a:rPr lang="en-US" dirty="0">
                <a:solidFill>
                  <a:schemeClr val="tx1"/>
                </a:solidFill>
                <a:latin typeface="Helvetica Neue"/>
              </a:rPr>
              <a:t>We must examine our </a:t>
            </a:r>
            <a:r>
              <a:rPr lang="en-US" b="1" dirty="0">
                <a:solidFill>
                  <a:schemeClr val="tx1"/>
                </a:solidFill>
                <a:latin typeface="Helvetica Neue"/>
              </a:rPr>
              <a:t>own culture </a:t>
            </a:r>
            <a:r>
              <a:rPr lang="en-US" dirty="0">
                <a:solidFill>
                  <a:schemeClr val="tx1"/>
                </a:solidFill>
                <a:latin typeface="Helvetica Neue"/>
              </a:rPr>
              <a:t>before trying to change the culture of others. </a:t>
            </a:r>
            <a:endParaRPr lang="en-US" dirty="0">
              <a:solidFill>
                <a:schemeClr val="tx1"/>
              </a:solidFill>
            </a:endParaRPr>
          </a:p>
          <a:p>
            <a:pPr marL="514350" indent="-514350">
              <a:spcBef>
                <a:spcPts val="600"/>
              </a:spcBef>
              <a:buFont typeface="+mj-lt"/>
              <a:buAutoNum type="arabicPeriod" startAt="2"/>
            </a:pPr>
            <a:endParaRPr lang="en-US" dirty="0">
              <a:solidFill>
                <a:schemeClr val="tx1"/>
              </a:solidFill>
            </a:endParaRPr>
          </a:p>
          <a:p>
            <a:pPr marL="0" indent="0">
              <a:spcBef>
                <a:spcPts val="600"/>
              </a:spcBef>
              <a:buNone/>
            </a:pPr>
            <a:r>
              <a:rPr lang="en-US" sz="2400" dirty="0">
                <a:solidFill>
                  <a:schemeClr val="tx1"/>
                </a:solidFill>
              </a:rPr>
              <a:t>We will be neither effective nor authentic in our efforts to grow traffic safety culture in a community if our own agency’s culture is not safe. </a:t>
            </a:r>
          </a:p>
          <a:p>
            <a:pPr marL="0" indent="0">
              <a:spcBef>
                <a:spcPts val="600"/>
              </a:spcBef>
              <a:buNone/>
            </a:pPr>
            <a:endParaRPr lang="en-US" sz="2400" dirty="0">
              <a:solidFill>
                <a:schemeClr val="tx1"/>
              </a:solidFill>
            </a:endParaRPr>
          </a:p>
          <a:p>
            <a:pPr>
              <a:spcBef>
                <a:spcPts val="600"/>
              </a:spcBef>
              <a:buFont typeface="Arial Unicode MS" panose="020B0604020202020204" pitchFamily="34" charset="-128"/>
              <a:buChar char="✎"/>
            </a:pPr>
            <a:r>
              <a:rPr lang="en-US" sz="2400" dirty="0">
                <a:solidFill>
                  <a:schemeClr val="tx1"/>
                </a:solidFill>
              </a:rPr>
              <a:t> Here are some example questions.</a:t>
            </a:r>
          </a:p>
        </p:txBody>
      </p:sp>
      <p:graphicFrame>
        <p:nvGraphicFramePr>
          <p:cNvPr id="7" name="Content Placeholder 6">
            <a:extLst>
              <a:ext uri="{FF2B5EF4-FFF2-40B4-BE49-F238E27FC236}">
                <a16:creationId xmlns:a16="http://schemas.microsoft.com/office/drawing/2014/main" id="{3CC00938-EA20-5047-9A3D-5E14ED5FBF21}"/>
              </a:ext>
            </a:extLst>
          </p:cNvPr>
          <p:cNvGraphicFramePr>
            <a:graphicFrameLocks noGrp="1"/>
          </p:cNvGraphicFramePr>
          <p:nvPr>
            <p:ph sz="half" idx="2"/>
            <p:extLst>
              <p:ext uri="{D42A27DB-BD31-4B8C-83A1-F6EECF244321}">
                <p14:modId xmlns:p14="http://schemas.microsoft.com/office/powerpoint/2010/main" val="1555233047"/>
              </p:ext>
            </p:extLst>
          </p:nvPr>
        </p:nvGraphicFramePr>
        <p:xfrm>
          <a:off x="6746576" y="1623854"/>
          <a:ext cx="5181600" cy="4754880"/>
        </p:xfrm>
        <a:graphic>
          <a:graphicData uri="http://schemas.openxmlformats.org/drawingml/2006/table">
            <a:tbl>
              <a:tblPr firstRow="1" firstCol="1" bandRow="1">
                <a:tableStyleId>{5C22544A-7EE6-4342-B048-85BDC9FD1C3A}</a:tableStyleId>
              </a:tblPr>
              <a:tblGrid>
                <a:gridCol w="5181600">
                  <a:extLst>
                    <a:ext uri="{9D8B030D-6E8A-4147-A177-3AD203B41FA5}">
                      <a16:colId xmlns:a16="http://schemas.microsoft.com/office/drawing/2014/main" val="2650847571"/>
                    </a:ext>
                  </a:extLst>
                </a:gridCol>
              </a:tblGrid>
              <a:tr h="325393">
                <a:tc>
                  <a:txBody>
                    <a:bodyPr/>
                    <a:lstStyle/>
                    <a:p>
                      <a:pPr marL="0" marR="0" indent="0" algn="ctr">
                        <a:spcBef>
                          <a:spcPts val="0"/>
                        </a:spcBef>
                        <a:spcAft>
                          <a:spcPts val="0"/>
                        </a:spcAft>
                        <a:buFont typeface="Arial" panose="020B0604020202020204" pitchFamily="34" charset="0"/>
                        <a:buNone/>
                      </a:pPr>
                      <a:r>
                        <a:rPr lang="en-US" sz="2400" dirty="0">
                          <a:solidFill>
                            <a:schemeClr val="tx1"/>
                          </a:solidFill>
                          <a:effectLst/>
                        </a:rPr>
                        <a:t>Internal Safety Procedures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247421027"/>
                  </a:ext>
                </a:extLst>
              </a:tr>
              <a:tr h="325393">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How is safety of employees a top priority with management?</a:t>
                      </a:r>
                      <a:endParaRPr lang="en-US" sz="2200" b="0" dirty="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98433767"/>
                  </a:ext>
                </a:extLst>
              </a:tr>
              <a:tr h="650787">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How do employees and management work together to ensure the safest possible working conditions?</a:t>
                      </a:r>
                      <a:endParaRPr lang="en-US" sz="2200" b="0" dirty="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1331008524"/>
                  </a:ext>
                </a:extLst>
              </a:tr>
              <a:tr h="325393">
                <a:tc>
                  <a:txBody>
                    <a:bodyPr/>
                    <a:lstStyle/>
                    <a:p>
                      <a:pPr marL="0" marR="0" indent="0" algn="ctr">
                        <a:spcBef>
                          <a:spcPts val="0"/>
                        </a:spcBef>
                        <a:spcAft>
                          <a:spcPts val="0"/>
                        </a:spcAft>
                        <a:buFont typeface="Arial" panose="020B0604020202020204" pitchFamily="34" charset="0"/>
                        <a:buNone/>
                      </a:pPr>
                      <a:r>
                        <a:rPr lang="en-US" sz="2400" dirty="0">
                          <a:solidFill>
                            <a:schemeClr val="tx1"/>
                          </a:solidFill>
                          <a:effectLst/>
                        </a:rPr>
                        <a:t>External Safety Programs</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4281995097"/>
                  </a:ext>
                </a:extLst>
              </a:tr>
              <a:tr h="650787">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Does everyone in our organization agree that no one should be killed or seriously </a:t>
                      </a:r>
                      <a:r>
                        <a:rPr lang="en-US" sz="2200" b="0">
                          <a:solidFill>
                            <a:schemeClr val="tx1"/>
                          </a:solidFill>
                          <a:effectLst/>
                        </a:rPr>
                        <a:t>injured while using our roadways?</a:t>
                      </a:r>
                      <a:endParaRPr lang="en-US" sz="2200" b="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extLst>
                  <a:ext uri="{0D108BD9-81ED-4DB2-BD59-A6C34878D82A}">
                    <a16:rowId xmlns:a16="http://schemas.microsoft.com/office/drawing/2014/main" val="2195331115"/>
                  </a:ext>
                </a:extLst>
              </a:tr>
              <a:tr h="650787">
                <a:tc>
                  <a:txBody>
                    <a:bodyPr/>
                    <a:lstStyle/>
                    <a:p>
                      <a:pPr marL="285750" lvl="0" indent="-285750" algn="l">
                        <a:spcBef>
                          <a:spcPts val="0"/>
                        </a:spcBef>
                        <a:spcAft>
                          <a:spcPts val="0"/>
                        </a:spcAft>
                        <a:buFont typeface="Arial" panose="020B0604020202020204" pitchFamily="34" charset="0"/>
                        <a:buChar char="•"/>
                      </a:pPr>
                      <a:r>
                        <a:rPr lang="en-US" sz="2200" b="0" dirty="0">
                          <a:solidFill>
                            <a:schemeClr val="tx1"/>
                          </a:solidFill>
                          <a:effectLst/>
                        </a:rPr>
                        <a:t>Does everyone in our organization recognizes that achieving the goal of zero traffic fatalities and serious injuries will </a:t>
                      </a:r>
                      <a:r>
                        <a:rPr lang="en-US" sz="2200" b="0">
                          <a:solidFill>
                            <a:schemeClr val="tx1"/>
                          </a:solidFill>
                          <a:effectLst/>
                        </a:rPr>
                        <a:t>require a change in Traffic Safety Culture?</a:t>
                      </a:r>
                      <a:endParaRPr lang="en-US" sz="2200" b="0">
                        <a:solidFill>
                          <a:schemeClr val="tx1"/>
                        </a:solidFill>
                        <a:effectLst/>
                        <a:latin typeface="Calibri" panose="020F0502020204030204" pitchFamily="34" charset="0"/>
                        <a:cs typeface="Times New Roman" panose="02020603050405020304" pitchFamily="18" charset="0"/>
                      </a:endParaRPr>
                    </a:p>
                  </a:txBody>
                  <a:tcPr marL="59852" marR="59852"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00865029"/>
                  </a:ext>
                </a:extLst>
              </a:tr>
            </a:tbl>
          </a:graphicData>
        </a:graphic>
      </p:graphicFrame>
      <p:sp>
        <p:nvSpPr>
          <p:cNvPr id="8" name="Title 1">
            <a:extLst>
              <a:ext uri="{FF2B5EF4-FFF2-40B4-BE49-F238E27FC236}">
                <a16:creationId xmlns:a16="http://schemas.microsoft.com/office/drawing/2014/main" id="{CFFC194D-53A7-2A4E-9BA8-41FAA4242A0C}"/>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Next Steps</a:t>
            </a:r>
          </a:p>
        </p:txBody>
      </p:sp>
    </p:spTree>
    <p:extLst>
      <p:ext uri="{BB962C8B-B14F-4D97-AF65-F5344CB8AC3E}">
        <p14:creationId xmlns:p14="http://schemas.microsoft.com/office/powerpoint/2010/main" val="15995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CFACDA-6D5A-2C47-890A-F686091B2622}"/>
              </a:ext>
            </a:extLst>
          </p:cNvPr>
          <p:cNvSpPr/>
          <p:nvPr/>
        </p:nvSpPr>
        <p:spPr>
          <a:xfrm>
            <a:off x="448575" y="2027217"/>
            <a:ext cx="11283350" cy="3170099"/>
          </a:xfrm>
          <a:prstGeom prst="rect">
            <a:avLst/>
          </a:prstGeom>
        </p:spPr>
        <p:txBody>
          <a:bodyPr wrap="square">
            <a:spAutoFit/>
          </a:bodyPr>
          <a:lstStyle/>
          <a:p>
            <a:pPr marL="914400">
              <a:spcBef>
                <a:spcPts val="600"/>
              </a:spcBef>
            </a:pPr>
            <a:r>
              <a:rPr lang="en-US" sz="4000" dirty="0">
                <a:latin typeface="Calibri" panose="020F0502020204030204" pitchFamily="34" charset="0"/>
                <a:ea typeface="Times New Roman" panose="02020603050405020304" pitchFamily="18" charset="0"/>
                <a:cs typeface="Times New Roman" panose="02020603050405020304" pitchFamily="18" charset="0"/>
              </a:rPr>
              <a:t>“A zero deaths vision requires a change—a shift in culture both within transportation agencies and other organizations as well as within communities. Everyone must accept that fatalities are unacceptable and preventable.” </a:t>
            </a:r>
          </a:p>
        </p:txBody>
      </p:sp>
      <p:sp>
        <p:nvSpPr>
          <p:cNvPr id="3" name="Title 1">
            <a:extLst>
              <a:ext uri="{FF2B5EF4-FFF2-40B4-BE49-F238E27FC236}">
                <a16:creationId xmlns:a16="http://schemas.microsoft.com/office/drawing/2014/main" id="{B06D6F1E-FCE1-2646-B50D-74D32C1D4A4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Vision</a:t>
            </a:r>
          </a:p>
        </p:txBody>
      </p:sp>
      <p:sp>
        <p:nvSpPr>
          <p:cNvPr id="4" name="Rectangle 3">
            <a:extLst>
              <a:ext uri="{FF2B5EF4-FFF2-40B4-BE49-F238E27FC236}">
                <a16:creationId xmlns:a16="http://schemas.microsoft.com/office/drawing/2014/main" id="{5EACC052-5BE6-E84F-B746-C5B6FB1F291D}"/>
              </a:ext>
            </a:extLst>
          </p:cNvPr>
          <p:cNvSpPr/>
          <p:nvPr/>
        </p:nvSpPr>
        <p:spPr>
          <a:xfrm>
            <a:off x="7649334" y="5664805"/>
            <a:ext cx="3551613" cy="276999"/>
          </a:xfrm>
          <a:prstGeom prst="rect">
            <a:avLst/>
          </a:prstGeom>
        </p:spPr>
        <p:txBody>
          <a:bodyPr wrap="none">
            <a:spAutoFit/>
          </a:bodyPr>
          <a:lstStyle/>
          <a:p>
            <a:pPr marL="914400">
              <a:spcBef>
                <a:spcPts val="1000"/>
              </a:spcBef>
              <a:spcAft>
                <a:spcPts val="1000"/>
              </a:spcAft>
            </a:pPr>
            <a:r>
              <a:rPr lang="en-US" sz="1200" dirty="0">
                <a:latin typeface="Calibri" panose="020F0502020204030204" pitchFamily="34" charset="0"/>
                <a:ea typeface="Times New Roman" panose="02020603050405020304" pitchFamily="18" charset="0"/>
                <a:cs typeface="Times New Roman" panose="02020603050405020304" pitchFamily="18" charset="0"/>
                <a:hlinkClick r:id="rId2"/>
              </a:rPr>
              <a:t>https://safety.fhwa.dot.gov/zerodeaths</a:t>
            </a:r>
            <a:endParaRPr lang="en-US"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425196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5334000" cy="4351338"/>
          </a:xfrm>
        </p:spPr>
        <p:txBody>
          <a:bodyPr vert="horz" lIns="91440" tIns="45720" rIns="91440" bIns="45720" rtlCol="0" anchor="t">
            <a:noAutofit/>
          </a:bodyPr>
          <a:lstStyle/>
          <a:p>
            <a:pPr marL="514350" indent="-514350">
              <a:spcBef>
                <a:spcPts val="600"/>
              </a:spcBef>
              <a:buFont typeface="+mj-lt"/>
              <a:buAutoNum type="arabicPeriod" startAt="3"/>
            </a:pPr>
            <a:r>
              <a:rPr lang="en-US" dirty="0">
                <a:solidFill>
                  <a:schemeClr val="tx1"/>
                </a:solidFill>
                <a:latin typeface="Helvetica Neue"/>
              </a:rPr>
              <a:t>Finding opportunities</a:t>
            </a:r>
            <a:r>
              <a:rPr lang="en-US" sz="2800" dirty="0">
                <a:solidFill>
                  <a:schemeClr val="tx1"/>
                </a:solidFill>
                <a:latin typeface="Helvetica Neue"/>
              </a:rPr>
              <a:t> to formally adopt traffic safety culture as an approach to traffic safety goals.</a:t>
            </a:r>
            <a:endParaRPr lang="en-US" dirty="0">
              <a:solidFill>
                <a:schemeClr val="tx1"/>
              </a:solidFill>
              <a:latin typeface="Helvetica Neue"/>
            </a:endParaRPr>
          </a:p>
          <a:p>
            <a:pPr marL="514350" indent="-514350">
              <a:spcBef>
                <a:spcPts val="600"/>
              </a:spcBef>
              <a:buFont typeface="+mj-lt"/>
              <a:buAutoNum type="arabicPeriod" startAt="2"/>
            </a:pPr>
            <a:endParaRPr lang="en-US" sz="2800" dirty="0">
              <a:solidFill>
                <a:schemeClr val="tx1"/>
              </a:solidFill>
            </a:endParaRPr>
          </a:p>
          <a:p>
            <a:pPr marL="0" indent="0">
              <a:spcBef>
                <a:spcPts val="600"/>
              </a:spcBef>
              <a:buNone/>
            </a:pPr>
            <a:r>
              <a:rPr lang="en-US" sz="2400" dirty="0">
                <a:solidFill>
                  <a:schemeClr val="tx1"/>
                </a:solidFill>
              </a:rPr>
              <a:t>For example, MnDOT included traffic safety culture at the core of their Strategic Highway Safety Plan. This motivates attention to traffic safety culture and justifies resources to develop strategies to change it.</a:t>
            </a:r>
          </a:p>
        </p:txBody>
      </p:sp>
      <p:sp>
        <p:nvSpPr>
          <p:cNvPr id="8" name="Title 1">
            <a:extLst>
              <a:ext uri="{FF2B5EF4-FFF2-40B4-BE49-F238E27FC236}">
                <a16:creationId xmlns:a16="http://schemas.microsoft.com/office/drawing/2014/main" id="{D745CF1C-DD91-C64A-9C8A-34EDEED1019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Next Steps</a:t>
            </a:r>
          </a:p>
        </p:txBody>
      </p:sp>
      <p:sp>
        <p:nvSpPr>
          <p:cNvPr id="2" name="Rectangle 1">
            <a:extLst>
              <a:ext uri="{FF2B5EF4-FFF2-40B4-BE49-F238E27FC236}">
                <a16:creationId xmlns:a16="http://schemas.microsoft.com/office/drawing/2014/main" id="{72F36F53-279A-4447-9881-7AEBCDDAF730}"/>
              </a:ext>
            </a:extLst>
          </p:cNvPr>
          <p:cNvSpPr/>
          <p:nvPr/>
        </p:nvSpPr>
        <p:spPr>
          <a:xfrm>
            <a:off x="6908800" y="6038463"/>
            <a:ext cx="6096000" cy="276999"/>
          </a:xfrm>
          <a:prstGeom prst="rect">
            <a:avLst/>
          </a:prstGeom>
        </p:spPr>
        <p:txBody>
          <a:bodyPr>
            <a:spAutoFit/>
          </a:bodyPr>
          <a:lstStyle/>
          <a:p>
            <a:r>
              <a:rPr lang="en-US" sz="1200" dirty="0">
                <a:hlinkClick r:id="rId2"/>
              </a:rPr>
              <a:t>http://www.dot.state.mn.us/trafficeng/safety/shsp/Minnesota_SHSP_2014.pdf</a:t>
            </a:r>
            <a:r>
              <a:rPr lang="en-US" sz="1200" dirty="0"/>
              <a:t> </a:t>
            </a:r>
          </a:p>
        </p:txBody>
      </p:sp>
      <p:pic>
        <p:nvPicPr>
          <p:cNvPr id="6" name="Picture 5">
            <a:extLst>
              <a:ext uri="{FF2B5EF4-FFF2-40B4-BE49-F238E27FC236}">
                <a16:creationId xmlns:a16="http://schemas.microsoft.com/office/drawing/2014/main" id="{1C3098A8-F86F-1443-99D5-BA9C599B38AE}"/>
              </a:ext>
            </a:extLst>
          </p:cNvPr>
          <p:cNvPicPr>
            <a:picLocks noChangeAspect="1"/>
          </p:cNvPicPr>
          <p:nvPr/>
        </p:nvPicPr>
        <p:blipFill rotWithShape="1">
          <a:blip r:embed="rId3"/>
          <a:srcRect b="1168"/>
          <a:stretch/>
        </p:blipFill>
        <p:spPr>
          <a:xfrm>
            <a:off x="7082065" y="1987685"/>
            <a:ext cx="3027135" cy="3944055"/>
          </a:xfrm>
          <a:prstGeom prst="rect">
            <a:avLst/>
          </a:prstGeom>
          <a:effectLst>
            <a:outerShdw blurRad="254000" dist="38100" dir="2700000" sx="103000" sy="103000" algn="tl" rotWithShape="0">
              <a:prstClr val="black">
                <a:alpha val="40000"/>
              </a:prstClr>
            </a:outerShdw>
          </a:effectLst>
        </p:spPr>
      </p:pic>
    </p:spTree>
    <p:extLst>
      <p:ext uri="{BB962C8B-B14F-4D97-AF65-F5344CB8AC3E}">
        <p14:creationId xmlns:p14="http://schemas.microsoft.com/office/powerpoint/2010/main" val="4091852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24EF12C-4BA7-446A-A05F-FD32213EBCC0}"/>
              </a:ext>
            </a:extLst>
          </p:cNvPr>
          <p:cNvSpPr>
            <a:spLocks noGrp="1"/>
          </p:cNvSpPr>
          <p:nvPr/>
        </p:nvSpPr>
        <p:spPr>
          <a:xfrm>
            <a:off x="302643" y="2188653"/>
            <a:ext cx="6999857" cy="4351338"/>
          </a:xfrm>
          <a:prstGeom prst="rect">
            <a:avLst/>
          </a:prstGeom>
        </p:spPr>
        <p:txBody>
          <a:bodyPr vert="horz" lIns="91440" tIns="45720" rIns="91440" bIns="45720" rtlCol="0" anchor="t">
            <a:noAutofit/>
          </a:bodyPr>
          <a:lstStyle>
            <a:lvl1pPr marL="274320" indent="-228600" algn="l" defTabSz="914400" rtl="0" eaLnBrk="1" latinLnBrk="0" hangingPunct="1">
              <a:lnSpc>
                <a:spcPct val="100000"/>
              </a:lnSpc>
              <a:spcBef>
                <a:spcPts val="900"/>
              </a:spcBef>
              <a:buFont typeface="Arial"/>
              <a:buChar char="•"/>
              <a:defRPr sz="3000" kern="1200">
                <a:solidFill>
                  <a:schemeClr val="tx1">
                    <a:lumMod val="65000"/>
                    <a:lumOff val="35000"/>
                  </a:schemeClr>
                </a:solidFill>
                <a:latin typeface="+mn-lt"/>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a:buChar char="•"/>
              <a:defRPr sz="2800" kern="120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solidFill>
                  <a:schemeClr val="tx1"/>
                </a:solidFill>
                <a:latin typeface="Helvetica Neue"/>
              </a:rPr>
              <a:t>For more information, please access the Traffic Safety Culture Primer and its supporting tools:</a:t>
            </a:r>
          </a:p>
          <a:p>
            <a:pPr marL="0" indent="0">
              <a:buNone/>
            </a:pPr>
            <a:r>
              <a:rPr lang="en-US" sz="1800" dirty="0">
                <a:solidFill>
                  <a:schemeClr val="tx1"/>
                </a:solidFill>
                <a:hlinkClick r:id="rId2"/>
              </a:rPr>
              <a:t>https://www.mdt.mt.gov/research/projects/trafficsafety-primer.shtml</a:t>
            </a:r>
            <a:endParaRPr lang="en-US" sz="1800" dirty="0">
              <a:solidFill>
                <a:schemeClr val="tx1"/>
              </a:solidFill>
            </a:endParaRPr>
          </a:p>
          <a:p>
            <a:pPr marL="0" indent="0">
              <a:buNone/>
            </a:pPr>
            <a:endParaRPr lang="en-US" sz="1800" dirty="0">
              <a:solidFill>
                <a:schemeClr val="tx1"/>
              </a:solidFill>
            </a:endParaRPr>
          </a:p>
          <a:p>
            <a:pPr marL="0" indent="0">
              <a:buNone/>
            </a:pPr>
            <a:r>
              <a:rPr lang="en-US" sz="1800" dirty="0">
                <a:solidFill>
                  <a:schemeClr val="tx1"/>
                </a:solidFill>
              </a:rPr>
              <a:t>Developed by the </a:t>
            </a:r>
            <a:r>
              <a:rPr lang="en-US" sz="1800" b="1" dirty="0">
                <a:solidFill>
                  <a:schemeClr val="tx1"/>
                </a:solidFill>
              </a:rPr>
              <a:t>Center for Health and Safety Culture</a:t>
            </a:r>
          </a:p>
        </p:txBody>
      </p:sp>
      <p:pic>
        <p:nvPicPr>
          <p:cNvPr id="11" name="Content Placeholder 9">
            <a:extLst>
              <a:ext uri="{FF2B5EF4-FFF2-40B4-BE49-F238E27FC236}">
                <a16:creationId xmlns:a16="http://schemas.microsoft.com/office/drawing/2014/main" id="{779BE40D-9CAA-412D-9F37-05C69344A299}"/>
              </a:ext>
            </a:extLst>
          </p:cNvPr>
          <p:cNvPicPr>
            <a:picLocks noGrp="1" noChangeAspect="1"/>
          </p:cNvPicPr>
          <p:nvPr/>
        </p:nvPicPr>
        <p:blipFill>
          <a:blip r:embed="rId3"/>
          <a:stretch>
            <a:fillRect/>
          </a:stretch>
        </p:blipFill>
        <p:spPr>
          <a:xfrm>
            <a:off x="5560661" y="3566622"/>
            <a:ext cx="1502204" cy="1994647"/>
          </a:xfrm>
          <a:prstGeom prst="rect">
            <a:avLst/>
          </a:prstGeom>
        </p:spPr>
      </p:pic>
      <p:sp>
        <p:nvSpPr>
          <p:cNvPr id="12" name="Rectangle 11">
            <a:extLst>
              <a:ext uri="{FF2B5EF4-FFF2-40B4-BE49-F238E27FC236}">
                <a16:creationId xmlns:a16="http://schemas.microsoft.com/office/drawing/2014/main" id="{C11E2FBE-EB93-462A-BF4C-A5AAEE9A98D9}"/>
              </a:ext>
            </a:extLst>
          </p:cNvPr>
          <p:cNvSpPr/>
          <p:nvPr/>
        </p:nvSpPr>
        <p:spPr>
          <a:xfrm>
            <a:off x="453720" y="5868345"/>
            <a:ext cx="11186637" cy="708848"/>
          </a:xfrm>
          <a:prstGeom prst="rect">
            <a:avLst/>
          </a:prstGeom>
          <a:ln>
            <a:solidFill>
              <a:schemeClr val="tx1"/>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ts val="1205"/>
              </a:lnSpc>
            </a:pPr>
            <a:r>
              <a:rPr lang="en-US" sz="1200" dirty="0">
                <a:solidFill>
                  <a:srgbClr val="221E1F"/>
                </a:solidFill>
                <a:latin typeface="Abadi MT Condensed Light" panose="020B0306030101010103" pitchFamily="34" charset="77"/>
                <a:ea typeface="Calibri" panose="020F0502020204030204" pitchFamily="34" charset="0"/>
                <a:cs typeface="HelveticaNeueLT Std"/>
              </a:rPr>
              <a:t>This document is printed at state expense. Information on the cost of producing this publication may be obtained by contacting the Department of Administration. Alternative accessible formats of this document will be provided on request. Persons who need an alternative format should contact the Human Resources and Occupational Safety Division, Department of Transportation, 2701 Prospect Avenue, PO Box 201001, Helena, MT 59620. Telephone 406-444-9229. Those using a TTY may call 1(800)335-7592 or through the Montana Relay Service at 711.</a:t>
            </a:r>
            <a:endParaRPr lang="en-US" sz="1200" dirty="0">
              <a:effectLst/>
              <a:latin typeface="HelveticaNeueLT Std"/>
              <a:ea typeface="Calibri" panose="020F0502020204030204" pitchFamily="34" charset="0"/>
              <a:cs typeface="Times New Roman" panose="02020603050405020304" pitchFamily="18" charset="0"/>
            </a:endParaRPr>
          </a:p>
        </p:txBody>
      </p:sp>
      <p:sp>
        <p:nvSpPr>
          <p:cNvPr id="8" name="Title 1">
            <a:extLst>
              <a:ext uri="{FF2B5EF4-FFF2-40B4-BE49-F238E27FC236}">
                <a16:creationId xmlns:a16="http://schemas.microsoft.com/office/drawing/2014/main" id="{D5CE833B-7628-2942-B014-C461A1E0064F}"/>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Find out more!</a:t>
            </a:r>
          </a:p>
        </p:txBody>
      </p:sp>
      <p:pic>
        <p:nvPicPr>
          <p:cNvPr id="3" name="Picture 2">
            <a:extLst>
              <a:ext uri="{FF2B5EF4-FFF2-40B4-BE49-F238E27FC236}">
                <a16:creationId xmlns:a16="http://schemas.microsoft.com/office/drawing/2014/main" id="{F808C7C5-968C-C84F-B6B0-4F3222C4CF6D}"/>
              </a:ext>
            </a:extLst>
          </p:cNvPr>
          <p:cNvPicPr>
            <a:picLocks noChangeAspect="1"/>
          </p:cNvPicPr>
          <p:nvPr/>
        </p:nvPicPr>
        <p:blipFill>
          <a:blip r:embed="rId4"/>
          <a:stretch>
            <a:fillRect/>
          </a:stretch>
        </p:blipFill>
        <p:spPr>
          <a:xfrm>
            <a:off x="8213080" y="1690688"/>
            <a:ext cx="2976238" cy="3900337"/>
          </a:xfrm>
          <a:prstGeom prst="rect">
            <a:avLst/>
          </a:prstGeom>
        </p:spPr>
      </p:pic>
      <p:sp>
        <p:nvSpPr>
          <p:cNvPr id="4" name="Rectangle 3">
            <a:extLst>
              <a:ext uri="{FF2B5EF4-FFF2-40B4-BE49-F238E27FC236}">
                <a16:creationId xmlns:a16="http://schemas.microsoft.com/office/drawing/2014/main" id="{3A81F969-64F7-DF46-8F03-BFFB1F2CF30D}"/>
              </a:ext>
            </a:extLst>
          </p:cNvPr>
          <p:cNvSpPr/>
          <p:nvPr/>
        </p:nvSpPr>
        <p:spPr>
          <a:xfrm>
            <a:off x="2013857" y="4142035"/>
            <a:ext cx="2862943" cy="1477328"/>
          </a:xfrm>
          <a:prstGeom prst="rect">
            <a:avLst/>
          </a:prstGeom>
        </p:spPr>
        <p:txBody>
          <a:bodyPr wrap="square">
            <a:spAutoFit/>
          </a:bodyPr>
          <a:lstStyle/>
          <a:p>
            <a:r>
              <a:rPr lang="en-US" dirty="0"/>
              <a:t>Montana State University</a:t>
            </a:r>
            <a:br>
              <a:rPr lang="en-US" dirty="0"/>
            </a:br>
            <a:r>
              <a:rPr lang="en-US" dirty="0"/>
              <a:t>P.O. Box 170548, Bozeman, </a:t>
            </a:r>
          </a:p>
          <a:p>
            <a:r>
              <a:rPr lang="en-US" dirty="0"/>
              <a:t>MT 59717-0548</a:t>
            </a:r>
          </a:p>
          <a:p>
            <a:r>
              <a:rPr lang="en-US" dirty="0"/>
              <a:t>406-994-7873</a:t>
            </a:r>
          </a:p>
          <a:p>
            <a:r>
              <a:rPr lang="en-US" dirty="0" err="1"/>
              <a:t>mail@CHSCulture.org</a:t>
            </a:r>
            <a:endParaRPr lang="en-US" dirty="0"/>
          </a:p>
        </p:txBody>
      </p:sp>
    </p:spTree>
    <p:extLst>
      <p:ext uri="{BB962C8B-B14F-4D97-AF65-F5344CB8AC3E}">
        <p14:creationId xmlns:p14="http://schemas.microsoft.com/office/powerpoint/2010/main" val="4147815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B11E4F-128F-974F-8E2A-1EACE403BFE7}"/>
              </a:ext>
            </a:extLst>
          </p:cNvPr>
          <p:cNvSpPr>
            <a:spLocks noGrp="1"/>
          </p:cNvSpPr>
          <p:nvPr>
            <p:ph idx="1"/>
          </p:nvPr>
        </p:nvSpPr>
        <p:spPr>
          <a:xfrm>
            <a:off x="838200" y="1690688"/>
            <a:ext cx="11353800" cy="5032375"/>
          </a:xfrm>
        </p:spPr>
        <p:txBody>
          <a:bodyPr>
            <a:normAutofit/>
          </a:bodyPr>
          <a:lstStyle/>
          <a:p>
            <a:pPr>
              <a:lnSpc>
                <a:spcPct val="100000"/>
              </a:lnSpc>
              <a:spcBef>
                <a:spcPts val="600"/>
              </a:spcBef>
            </a:pPr>
            <a:r>
              <a:rPr lang="en-US" dirty="0">
                <a:solidFill>
                  <a:schemeClr val="tx1"/>
                </a:solidFill>
              </a:rPr>
              <a:t>Traffic safety is important to us all. </a:t>
            </a:r>
          </a:p>
          <a:p>
            <a:pPr>
              <a:lnSpc>
                <a:spcPct val="100000"/>
              </a:lnSpc>
              <a:spcBef>
                <a:spcPts val="600"/>
              </a:spcBef>
            </a:pPr>
            <a:r>
              <a:rPr lang="en-US" dirty="0">
                <a:solidFill>
                  <a:schemeClr val="tx1"/>
                </a:solidFill>
              </a:rPr>
              <a:t>We must set a target of zero traffic fatalities.</a:t>
            </a:r>
          </a:p>
          <a:p>
            <a:pPr>
              <a:lnSpc>
                <a:spcPct val="100000"/>
              </a:lnSpc>
              <a:spcBef>
                <a:spcPts val="600"/>
              </a:spcBef>
            </a:pPr>
            <a:r>
              <a:rPr lang="en-US" dirty="0">
                <a:solidFill>
                  <a:schemeClr val="tx1"/>
                </a:solidFill>
              </a:rPr>
              <a:t>We will not achieve a target of zero using only traditional strategies.</a:t>
            </a:r>
          </a:p>
          <a:p>
            <a:pPr>
              <a:lnSpc>
                <a:spcPct val="100000"/>
              </a:lnSpc>
              <a:spcBef>
                <a:spcPts val="600"/>
              </a:spcBef>
            </a:pPr>
            <a:r>
              <a:rPr lang="en-US" dirty="0">
                <a:solidFill>
                  <a:schemeClr val="tx1"/>
                </a:solidFill>
              </a:rPr>
              <a:t>We must also create a “Traffic Safety Culture” that encourages safe road user behavior and effective partnerships among stakeholders. </a:t>
            </a:r>
          </a:p>
          <a:p>
            <a:pPr>
              <a:lnSpc>
                <a:spcPct val="100000"/>
              </a:lnSpc>
            </a:pPr>
            <a:endParaRPr lang="en-US" dirty="0">
              <a:solidFill>
                <a:schemeClr val="tx1"/>
              </a:solidFill>
            </a:endParaRPr>
          </a:p>
        </p:txBody>
      </p:sp>
      <p:sp>
        <p:nvSpPr>
          <p:cNvPr id="8" name="Title 1">
            <a:extLst>
              <a:ext uri="{FF2B5EF4-FFF2-40B4-BE49-F238E27FC236}">
                <a16:creationId xmlns:a16="http://schemas.microsoft.com/office/drawing/2014/main" id="{43EEA867-4217-C04B-BE43-F1B8B27D2E2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Background</a:t>
            </a:r>
          </a:p>
        </p:txBody>
      </p:sp>
    </p:spTree>
    <p:extLst>
      <p:ext uri="{BB962C8B-B14F-4D97-AF65-F5344CB8AC3E}">
        <p14:creationId xmlns:p14="http://schemas.microsoft.com/office/powerpoint/2010/main" val="400215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199" y="1825625"/>
            <a:ext cx="5488817" cy="4351338"/>
          </a:xfrm>
        </p:spPr>
        <p:txBody>
          <a:bodyPr>
            <a:normAutofit/>
          </a:bodyPr>
          <a:lstStyle/>
          <a:p>
            <a:pPr>
              <a:spcBef>
                <a:spcPts val="600"/>
              </a:spcBef>
            </a:pPr>
            <a:r>
              <a:rPr lang="en-US" sz="2800" dirty="0">
                <a:solidFill>
                  <a:schemeClr val="tx1"/>
                </a:solidFill>
              </a:rPr>
              <a:t>The number of traffic fatalities </a:t>
            </a:r>
            <a:r>
              <a:rPr lang="en-US" sz="2800" b="1" dirty="0">
                <a:solidFill>
                  <a:schemeClr val="tx1"/>
                </a:solidFill>
              </a:rPr>
              <a:t>increased</a:t>
            </a:r>
            <a:r>
              <a:rPr lang="en-US" sz="2800" dirty="0">
                <a:solidFill>
                  <a:schemeClr val="tx1"/>
                </a:solidFill>
              </a:rPr>
              <a:t> from 2014 to 2016.</a:t>
            </a:r>
          </a:p>
          <a:p>
            <a:pPr>
              <a:spcBef>
                <a:spcPts val="600"/>
              </a:spcBef>
            </a:pPr>
            <a:r>
              <a:rPr lang="en-US" sz="2800" dirty="0">
                <a:solidFill>
                  <a:schemeClr val="tx1"/>
                </a:solidFill>
              </a:rPr>
              <a:t>Current predictions estimate  </a:t>
            </a:r>
            <a:r>
              <a:rPr lang="en-US" sz="2800" b="1" dirty="0">
                <a:solidFill>
                  <a:schemeClr val="tx1"/>
                </a:solidFill>
              </a:rPr>
              <a:t>33,000 fatalities in 2045</a:t>
            </a:r>
            <a:r>
              <a:rPr lang="en-US" sz="2800" dirty="0">
                <a:solidFill>
                  <a:schemeClr val="tx1"/>
                </a:solidFill>
              </a:rPr>
              <a:t>. </a:t>
            </a:r>
          </a:p>
          <a:p>
            <a:pPr>
              <a:spcBef>
                <a:spcPts val="600"/>
              </a:spcBef>
            </a:pPr>
            <a:r>
              <a:rPr lang="en-US" sz="2800" dirty="0">
                <a:solidFill>
                  <a:schemeClr val="tx1"/>
                </a:solidFill>
              </a:rPr>
              <a:t>Greater reductions are needed to reach a target of </a:t>
            </a:r>
            <a:r>
              <a:rPr lang="en-US" sz="2800" b="1" dirty="0">
                <a:solidFill>
                  <a:schemeClr val="tx1"/>
                </a:solidFill>
              </a:rPr>
              <a:t>zero</a:t>
            </a:r>
            <a:r>
              <a:rPr lang="en-US" sz="2800" dirty="0">
                <a:solidFill>
                  <a:schemeClr val="tx1"/>
                </a:solidFill>
              </a:rPr>
              <a:t>.</a:t>
            </a:r>
          </a:p>
          <a:p>
            <a:pPr>
              <a:spcBef>
                <a:spcPts val="600"/>
              </a:spcBef>
            </a:pPr>
            <a:r>
              <a:rPr lang="en-US" sz="2800" dirty="0">
                <a:solidFill>
                  <a:schemeClr val="tx1"/>
                </a:solidFill>
              </a:rPr>
              <a:t>This will require exploration of new and </a:t>
            </a:r>
            <a:r>
              <a:rPr lang="en-US" sz="2800" b="1" dirty="0">
                <a:solidFill>
                  <a:schemeClr val="tx1"/>
                </a:solidFill>
              </a:rPr>
              <a:t>innovative</a:t>
            </a:r>
            <a:r>
              <a:rPr lang="en-US" sz="2800" dirty="0">
                <a:solidFill>
                  <a:schemeClr val="tx1"/>
                </a:solidFill>
              </a:rPr>
              <a:t> strategies.</a:t>
            </a:r>
          </a:p>
        </p:txBody>
      </p:sp>
      <p:sp>
        <p:nvSpPr>
          <p:cNvPr id="8" name="Title 1">
            <a:extLst>
              <a:ext uri="{FF2B5EF4-FFF2-40B4-BE49-F238E27FC236}">
                <a16:creationId xmlns:a16="http://schemas.microsoft.com/office/drawing/2014/main" id="{C3C899B1-7D61-0749-AA60-008EE7CC02A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Traffic Safety</a:t>
            </a:r>
          </a:p>
        </p:txBody>
      </p:sp>
      <p:pic>
        <p:nvPicPr>
          <p:cNvPr id="5" name="Picture 4">
            <a:extLst>
              <a:ext uri="{FF2B5EF4-FFF2-40B4-BE49-F238E27FC236}">
                <a16:creationId xmlns:a16="http://schemas.microsoft.com/office/drawing/2014/main" id="{4095E22C-E707-AE41-A48D-C274DAD1EE73}"/>
              </a:ext>
            </a:extLst>
          </p:cNvPr>
          <p:cNvPicPr>
            <a:picLocks noChangeAspect="1"/>
          </p:cNvPicPr>
          <p:nvPr/>
        </p:nvPicPr>
        <p:blipFill>
          <a:blip r:embed="rId3"/>
          <a:stretch>
            <a:fillRect/>
          </a:stretch>
        </p:blipFill>
        <p:spPr>
          <a:xfrm>
            <a:off x="7520817" y="1825625"/>
            <a:ext cx="2842383" cy="4179536"/>
          </a:xfrm>
          <a:prstGeom prst="rect">
            <a:avLst/>
          </a:prstGeom>
          <a:ln>
            <a:solidFill>
              <a:schemeClr val="tx1"/>
            </a:solidFill>
          </a:ln>
          <a:effectLst>
            <a:outerShdw blurRad="254000" dist="38100" dir="2700000" sx="103000" sy="103000" algn="tl" rotWithShape="0">
              <a:prstClr val="black">
                <a:alpha val="40000"/>
              </a:prstClr>
            </a:outerShdw>
          </a:effectLst>
        </p:spPr>
      </p:pic>
      <p:sp>
        <p:nvSpPr>
          <p:cNvPr id="7" name="Rectangle 6">
            <a:extLst>
              <a:ext uri="{FF2B5EF4-FFF2-40B4-BE49-F238E27FC236}">
                <a16:creationId xmlns:a16="http://schemas.microsoft.com/office/drawing/2014/main" id="{498BE7D6-DD2F-C94B-BB82-626439EEB815}"/>
              </a:ext>
            </a:extLst>
          </p:cNvPr>
          <p:cNvSpPr/>
          <p:nvPr/>
        </p:nvSpPr>
        <p:spPr>
          <a:xfrm>
            <a:off x="7406517" y="6140098"/>
            <a:ext cx="4508500" cy="276999"/>
          </a:xfrm>
          <a:prstGeom prst="rect">
            <a:avLst/>
          </a:prstGeom>
        </p:spPr>
        <p:txBody>
          <a:bodyPr wrap="square">
            <a:spAutoFit/>
          </a:bodyPr>
          <a:lstStyle/>
          <a:p>
            <a:r>
              <a:rPr lang="en-US" sz="1200" u="sng" dirty="0">
                <a:solidFill>
                  <a:srgbClr val="006621"/>
                </a:solidFill>
                <a:latin typeface="arial" panose="020B0604020202020204" pitchFamily="34" charset="0"/>
                <a:hlinkClick r:id="rId4"/>
              </a:rPr>
              <a:t>www.iihs.org/api/datastoredocument/bibliography/2137</a:t>
            </a:r>
            <a:endParaRPr lang="en-US" sz="1200" b="0" i="0" u="sng" dirty="0">
              <a:solidFill>
                <a:srgbClr val="660099"/>
              </a:solidFill>
              <a:effectLst/>
              <a:latin typeface="arial" panose="020B0604020202020204" pitchFamily="34" charset="0"/>
              <a:hlinkClick r:id="rId4"/>
            </a:endParaRPr>
          </a:p>
        </p:txBody>
      </p:sp>
    </p:spTree>
    <p:extLst>
      <p:ext uri="{BB962C8B-B14F-4D97-AF65-F5344CB8AC3E}">
        <p14:creationId xmlns:p14="http://schemas.microsoft.com/office/powerpoint/2010/main" val="2409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199" y="1825625"/>
            <a:ext cx="5956301" cy="4351338"/>
          </a:xfrm>
        </p:spPr>
        <p:txBody>
          <a:bodyPr>
            <a:normAutofit fontScale="92500"/>
          </a:bodyPr>
          <a:lstStyle/>
          <a:p>
            <a:pPr marL="0" indent="0">
              <a:spcBef>
                <a:spcPts val="600"/>
              </a:spcBef>
              <a:buNone/>
            </a:pPr>
            <a:r>
              <a:rPr lang="en-US" sz="2800" dirty="0">
                <a:solidFill>
                  <a:schemeClr val="tx1"/>
                </a:solidFill>
              </a:rPr>
              <a:t>The Road to Zero Coalition has concluded that three interdependent strategies are needed to reach zero:</a:t>
            </a:r>
          </a:p>
          <a:p>
            <a:pPr marL="971550" lvl="1" indent="-514350">
              <a:spcBef>
                <a:spcPts val="600"/>
              </a:spcBef>
              <a:buFont typeface="+mj-lt"/>
              <a:buAutoNum type="arabicParenR"/>
            </a:pPr>
            <a:r>
              <a:rPr lang="en-US" sz="2600" dirty="0">
                <a:solidFill>
                  <a:schemeClr val="tx1"/>
                </a:solidFill>
              </a:rPr>
              <a:t>Double down on what works.</a:t>
            </a:r>
          </a:p>
          <a:p>
            <a:pPr marL="971550" lvl="1" indent="-514350">
              <a:spcBef>
                <a:spcPts val="600"/>
              </a:spcBef>
              <a:buFont typeface="+mj-lt"/>
              <a:buAutoNum type="arabicParenR"/>
            </a:pPr>
            <a:r>
              <a:rPr lang="en-US" sz="2600" dirty="0">
                <a:solidFill>
                  <a:schemeClr val="tx1"/>
                </a:solidFill>
              </a:rPr>
              <a:t>Accelerate advanced technology.</a:t>
            </a:r>
          </a:p>
          <a:p>
            <a:pPr marL="971550" lvl="1" indent="-514350">
              <a:spcBef>
                <a:spcPts val="600"/>
              </a:spcBef>
              <a:buFont typeface="+mj-lt"/>
              <a:buAutoNum type="arabicParenR"/>
            </a:pPr>
            <a:r>
              <a:rPr lang="en-US" sz="2600" b="1" dirty="0">
                <a:solidFill>
                  <a:schemeClr val="tx1"/>
                </a:solidFill>
              </a:rPr>
              <a:t>Prioritize safety</a:t>
            </a:r>
            <a:r>
              <a:rPr lang="en-US" sz="2600" dirty="0">
                <a:solidFill>
                  <a:schemeClr val="tx1"/>
                </a:solidFill>
              </a:rPr>
              <a:t>.</a:t>
            </a:r>
          </a:p>
          <a:p>
            <a:pPr lvl="1">
              <a:spcBef>
                <a:spcPts val="600"/>
              </a:spcBef>
            </a:pPr>
            <a:endParaRPr lang="en-US" sz="2600" dirty="0">
              <a:solidFill>
                <a:schemeClr val="tx1"/>
              </a:solidFill>
            </a:endParaRPr>
          </a:p>
          <a:p>
            <a:pPr marL="0" indent="0">
              <a:buNone/>
            </a:pPr>
            <a:r>
              <a:rPr lang="en-US" dirty="0">
                <a:solidFill>
                  <a:schemeClr val="tx1"/>
                </a:solidFill>
              </a:rPr>
              <a:t>“A pervasive safety culture is an </a:t>
            </a:r>
            <a:r>
              <a:rPr lang="en-US" b="1" dirty="0">
                <a:solidFill>
                  <a:schemeClr val="tx1"/>
                </a:solidFill>
              </a:rPr>
              <a:t>essential ingredient </a:t>
            </a:r>
            <a:r>
              <a:rPr lang="en-US" dirty="0">
                <a:solidFill>
                  <a:schemeClr val="tx1"/>
                </a:solidFill>
              </a:rPr>
              <a:t>for reaching zero roadway deaths.”</a:t>
            </a:r>
          </a:p>
          <a:p>
            <a:pPr lvl="1">
              <a:spcBef>
                <a:spcPts val="600"/>
              </a:spcBef>
            </a:pPr>
            <a:endParaRPr lang="en-US" sz="2600" dirty="0">
              <a:solidFill>
                <a:schemeClr val="tx1"/>
              </a:solidFill>
            </a:endParaRPr>
          </a:p>
        </p:txBody>
      </p:sp>
      <p:sp>
        <p:nvSpPr>
          <p:cNvPr id="8" name="Title 1">
            <a:extLst>
              <a:ext uri="{FF2B5EF4-FFF2-40B4-BE49-F238E27FC236}">
                <a16:creationId xmlns:a16="http://schemas.microsoft.com/office/drawing/2014/main" id="{C3C899B1-7D61-0749-AA60-008EE7CC02A4}"/>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Strategies</a:t>
            </a:r>
          </a:p>
        </p:txBody>
      </p:sp>
      <p:pic>
        <p:nvPicPr>
          <p:cNvPr id="2" name="Picture 1">
            <a:extLst>
              <a:ext uri="{FF2B5EF4-FFF2-40B4-BE49-F238E27FC236}">
                <a16:creationId xmlns:a16="http://schemas.microsoft.com/office/drawing/2014/main" id="{EED7D6BC-5BDA-2240-8F1C-FE0D2C87801E}"/>
              </a:ext>
            </a:extLst>
          </p:cNvPr>
          <p:cNvPicPr>
            <a:picLocks noChangeAspect="1"/>
          </p:cNvPicPr>
          <p:nvPr/>
        </p:nvPicPr>
        <p:blipFill>
          <a:blip r:embed="rId3"/>
          <a:stretch>
            <a:fillRect/>
          </a:stretch>
        </p:blipFill>
        <p:spPr>
          <a:xfrm>
            <a:off x="7507578" y="1970228"/>
            <a:ext cx="3018655" cy="3890329"/>
          </a:xfrm>
          <a:prstGeom prst="rect">
            <a:avLst/>
          </a:prstGeom>
          <a:ln>
            <a:solidFill>
              <a:schemeClr val="tx1"/>
            </a:solidFill>
          </a:ln>
          <a:effectLst>
            <a:outerShdw blurRad="254000" dist="38100" dir="2700000" sx="103000" sy="103000" algn="tl" rotWithShape="0">
              <a:prstClr val="black">
                <a:alpha val="40000"/>
              </a:prstClr>
            </a:outerShdw>
          </a:effectLst>
        </p:spPr>
      </p:pic>
      <p:sp>
        <p:nvSpPr>
          <p:cNvPr id="3" name="Rectangle 2">
            <a:extLst>
              <a:ext uri="{FF2B5EF4-FFF2-40B4-BE49-F238E27FC236}">
                <a16:creationId xmlns:a16="http://schemas.microsoft.com/office/drawing/2014/main" id="{8599ABA8-347C-5E47-B630-EFC9B35CA19A}"/>
              </a:ext>
            </a:extLst>
          </p:cNvPr>
          <p:cNvSpPr/>
          <p:nvPr/>
        </p:nvSpPr>
        <p:spPr>
          <a:xfrm>
            <a:off x="7507578" y="6176963"/>
            <a:ext cx="3489545" cy="276999"/>
          </a:xfrm>
          <a:prstGeom prst="rect">
            <a:avLst/>
          </a:prstGeom>
        </p:spPr>
        <p:txBody>
          <a:bodyPr wrap="none">
            <a:spAutoFit/>
          </a:bodyPr>
          <a:lstStyle/>
          <a:p>
            <a:r>
              <a:rPr lang="en-US" sz="1200" dirty="0">
                <a:hlinkClick r:id="rId4"/>
              </a:rPr>
              <a:t>www.nsc.org/road-safety/get-involved/road-to-zero</a:t>
            </a:r>
            <a:r>
              <a:rPr lang="en-US" sz="1200" dirty="0"/>
              <a:t>  </a:t>
            </a:r>
          </a:p>
        </p:txBody>
      </p:sp>
    </p:spTree>
    <p:extLst>
      <p:ext uri="{BB962C8B-B14F-4D97-AF65-F5344CB8AC3E}">
        <p14:creationId xmlns:p14="http://schemas.microsoft.com/office/powerpoint/2010/main" val="21371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4">
                                            <p:txEl>
                                              <p:pRg st="1" end="1"/>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4">
                                            <p:txEl>
                                              <p:pRg st="2" end="2"/>
                                            </p:txEl>
                                          </p:spTgt>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p:tgtEl>
                                          <p:spTgt spid="4">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5181600" cy="4351338"/>
          </a:xfrm>
        </p:spPr>
        <p:txBody>
          <a:bodyPr>
            <a:noAutofit/>
          </a:bodyPr>
          <a:lstStyle/>
          <a:p>
            <a:pPr>
              <a:spcBef>
                <a:spcPts val="600"/>
              </a:spcBef>
            </a:pPr>
            <a:r>
              <a:rPr lang="en-US" sz="2800" dirty="0">
                <a:solidFill>
                  <a:schemeClr val="tx1"/>
                </a:solidFill>
              </a:rPr>
              <a:t>Driver behavior is the most frequent “</a:t>
            </a:r>
            <a:r>
              <a:rPr lang="en-US" sz="2800" b="1" dirty="0">
                <a:solidFill>
                  <a:schemeClr val="tx1"/>
                </a:solidFill>
              </a:rPr>
              <a:t>critical reason</a:t>
            </a:r>
            <a:r>
              <a:rPr lang="en-US" sz="2800" dirty="0">
                <a:solidFill>
                  <a:schemeClr val="tx1"/>
                </a:solidFill>
              </a:rPr>
              <a:t>” for fatal crashes.</a:t>
            </a:r>
          </a:p>
          <a:p>
            <a:pPr>
              <a:spcBef>
                <a:spcPts val="600"/>
              </a:spcBef>
            </a:pPr>
            <a:r>
              <a:rPr lang="en-US" sz="2800" dirty="0">
                <a:solidFill>
                  <a:schemeClr val="tx1"/>
                </a:solidFill>
              </a:rPr>
              <a:t>Driver behavior is often a </a:t>
            </a:r>
            <a:r>
              <a:rPr lang="en-US" sz="2800" b="1" dirty="0">
                <a:solidFill>
                  <a:schemeClr val="tx1"/>
                </a:solidFill>
              </a:rPr>
              <a:t>deliberate</a:t>
            </a:r>
            <a:r>
              <a:rPr lang="en-US" sz="2800" dirty="0">
                <a:solidFill>
                  <a:schemeClr val="tx1"/>
                </a:solidFill>
              </a:rPr>
              <a:t> choice.</a:t>
            </a:r>
          </a:p>
          <a:p>
            <a:pPr>
              <a:spcBef>
                <a:spcPts val="600"/>
              </a:spcBef>
            </a:pPr>
            <a:r>
              <a:rPr lang="en-US" sz="2800" dirty="0">
                <a:solidFill>
                  <a:schemeClr val="tx1"/>
                </a:solidFill>
              </a:rPr>
              <a:t>Driver behavior can be </a:t>
            </a:r>
            <a:r>
              <a:rPr lang="en-US" sz="2800" b="1" dirty="0">
                <a:solidFill>
                  <a:schemeClr val="tx1"/>
                </a:solidFill>
              </a:rPr>
              <a:t>changed</a:t>
            </a:r>
            <a:r>
              <a:rPr lang="en-US" sz="2800" dirty="0">
                <a:solidFill>
                  <a:schemeClr val="tx1"/>
                </a:solidFill>
              </a:rPr>
              <a:t> to support safer choices.</a:t>
            </a:r>
          </a:p>
        </p:txBody>
      </p:sp>
      <p:graphicFrame>
        <p:nvGraphicFramePr>
          <p:cNvPr id="6" name="Content Placeholder 5">
            <a:extLst>
              <a:ext uri="{FF2B5EF4-FFF2-40B4-BE49-F238E27FC236}">
                <a16:creationId xmlns:a16="http://schemas.microsoft.com/office/drawing/2014/main" id="{A71FA1B2-3B50-0D48-9D39-F0FDDD44CDE9}"/>
              </a:ext>
            </a:extLst>
          </p:cNvPr>
          <p:cNvGraphicFramePr>
            <a:graphicFrameLocks noGrp="1"/>
          </p:cNvGraphicFramePr>
          <p:nvPr>
            <p:ph sz="half" idx="2"/>
            <p:extLst>
              <p:ext uri="{D42A27DB-BD31-4B8C-83A1-F6EECF244321}">
                <p14:modId xmlns:p14="http://schemas.microsoft.com/office/powerpoint/2010/main" val="404380452"/>
              </p:ext>
            </p:extLst>
          </p:nvPr>
        </p:nvGraphicFramePr>
        <p:xfrm>
          <a:off x="5772149" y="1825625"/>
          <a:ext cx="5686425" cy="4732338"/>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a:extLst>
              <a:ext uri="{FF2B5EF4-FFF2-40B4-BE49-F238E27FC236}">
                <a16:creationId xmlns:a16="http://schemas.microsoft.com/office/drawing/2014/main" id="{3E1BAD7B-7A67-F648-8E44-EAA8326D554E}"/>
              </a:ext>
            </a:extLst>
          </p:cNvPr>
          <p:cNvSpPr/>
          <p:nvPr/>
        </p:nvSpPr>
        <p:spPr>
          <a:xfrm>
            <a:off x="7207623" y="6176963"/>
            <a:ext cx="6096000" cy="291298"/>
          </a:xfrm>
          <a:prstGeom prst="rect">
            <a:avLst/>
          </a:prstGeom>
        </p:spPr>
        <p:txBody>
          <a:bodyPr>
            <a:spAutoFit/>
          </a:bodyPr>
          <a:lstStyle/>
          <a:p>
            <a:pPr marL="12700" lvl="0">
              <a:lnSpc>
                <a:spcPct val="115000"/>
              </a:lnSpc>
              <a:spcBef>
                <a:spcPts val="1000"/>
              </a:spcBef>
              <a:spcAft>
                <a:spcPts val="1000"/>
              </a:spcAft>
            </a:pPr>
            <a:r>
              <a:rPr lang="en-US" sz="1200" dirty="0">
                <a:solidFill>
                  <a:prstClr val="black"/>
                </a:solidFill>
                <a:latin typeface="Calibri" panose="020F0502020204030204" pitchFamily="34" charset="0"/>
                <a:ea typeface="Times New Roman" panose="02020603050405020304" pitchFamily="18" charset="0"/>
                <a:cs typeface="Times New Roman" panose="02020603050405020304" pitchFamily="18" charset="0"/>
                <a:hlinkClick r:id="rId3"/>
              </a:rPr>
              <a:t>https://crashstats.nhtsa.dot.gov/Api/Public/ViewPublication/812115</a:t>
            </a:r>
            <a:endParaRPr lang="en-US" sz="1200" dirty="0">
              <a:solidFill>
                <a:prstClr val="black"/>
              </a:solidFill>
              <a:latin typeface="Times New Roman" panose="02020603050405020304" pitchFamily="18" charset="0"/>
              <a:ea typeface="Times New Roman" panose="02020603050405020304" pitchFamily="18" charset="0"/>
            </a:endParaRPr>
          </a:p>
        </p:txBody>
      </p:sp>
      <p:sp>
        <p:nvSpPr>
          <p:cNvPr id="8" name="Title 1">
            <a:extLst>
              <a:ext uri="{FF2B5EF4-FFF2-40B4-BE49-F238E27FC236}">
                <a16:creationId xmlns:a16="http://schemas.microsoft.com/office/drawing/2014/main" id="{58E39793-C938-AC40-BF81-FB98F6B9C6A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Driver Behavior</a:t>
            </a:r>
          </a:p>
        </p:txBody>
      </p:sp>
    </p:spTree>
    <p:extLst>
      <p:ext uri="{BB962C8B-B14F-4D97-AF65-F5344CB8AC3E}">
        <p14:creationId xmlns:p14="http://schemas.microsoft.com/office/powerpoint/2010/main" val="567555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5181600" cy="4351338"/>
          </a:xfrm>
        </p:spPr>
        <p:txBody>
          <a:bodyPr>
            <a:noAutofit/>
          </a:bodyPr>
          <a:lstStyle/>
          <a:p>
            <a:pPr>
              <a:lnSpc>
                <a:spcPct val="100000"/>
              </a:lnSpc>
              <a:spcBef>
                <a:spcPts val="600"/>
              </a:spcBef>
            </a:pPr>
            <a:r>
              <a:rPr lang="en-US" sz="2800" dirty="0">
                <a:solidFill>
                  <a:schemeClr val="tx1"/>
                </a:solidFill>
              </a:rPr>
              <a:t>Our minds form “beliefs” from our </a:t>
            </a:r>
            <a:r>
              <a:rPr lang="en-US" sz="2800" b="1" dirty="0">
                <a:solidFill>
                  <a:schemeClr val="tx1"/>
                </a:solidFill>
              </a:rPr>
              <a:t>experiences</a:t>
            </a:r>
            <a:r>
              <a:rPr lang="en-US" sz="2800" dirty="0">
                <a:solidFill>
                  <a:schemeClr val="tx1"/>
                </a:solidFill>
              </a:rPr>
              <a:t>.</a:t>
            </a:r>
          </a:p>
          <a:p>
            <a:pPr>
              <a:lnSpc>
                <a:spcPct val="100000"/>
              </a:lnSpc>
              <a:spcBef>
                <a:spcPts val="600"/>
              </a:spcBef>
            </a:pPr>
            <a:r>
              <a:rPr lang="en-US" sz="2800" dirty="0">
                <a:solidFill>
                  <a:schemeClr val="tx1"/>
                </a:solidFill>
              </a:rPr>
              <a:t>Beliefs determine our </a:t>
            </a:r>
            <a:r>
              <a:rPr lang="en-US" sz="2800" b="1" dirty="0">
                <a:solidFill>
                  <a:schemeClr val="tx1"/>
                </a:solidFill>
              </a:rPr>
              <a:t>understanding</a:t>
            </a:r>
            <a:r>
              <a:rPr lang="en-US" sz="2800" dirty="0">
                <a:solidFill>
                  <a:schemeClr val="tx1"/>
                </a:solidFill>
              </a:rPr>
              <a:t> of the world.</a:t>
            </a:r>
          </a:p>
          <a:p>
            <a:pPr>
              <a:lnSpc>
                <a:spcPct val="100000"/>
              </a:lnSpc>
              <a:spcBef>
                <a:spcPts val="600"/>
              </a:spcBef>
            </a:pPr>
            <a:r>
              <a:rPr lang="en-US" sz="2800" dirty="0">
                <a:solidFill>
                  <a:schemeClr val="tx1"/>
                </a:solidFill>
              </a:rPr>
              <a:t>Beliefs influence our </a:t>
            </a:r>
            <a:r>
              <a:rPr lang="en-US" sz="2800" b="1" dirty="0">
                <a:solidFill>
                  <a:schemeClr val="tx1"/>
                </a:solidFill>
              </a:rPr>
              <a:t>choices</a:t>
            </a:r>
            <a:r>
              <a:rPr lang="en-US" sz="2800" dirty="0">
                <a:solidFill>
                  <a:schemeClr val="tx1"/>
                </a:solidFill>
              </a:rPr>
              <a:t> about behavior.</a:t>
            </a:r>
          </a:p>
          <a:p>
            <a:pPr>
              <a:lnSpc>
                <a:spcPct val="100000"/>
              </a:lnSpc>
              <a:spcBef>
                <a:spcPts val="600"/>
              </a:spcBef>
            </a:pPr>
            <a:r>
              <a:rPr lang="en-US" sz="2800" dirty="0">
                <a:solidFill>
                  <a:schemeClr val="tx1"/>
                </a:solidFill>
              </a:rPr>
              <a:t>To change behavior, we must </a:t>
            </a:r>
            <a:r>
              <a:rPr lang="en-US" sz="2800" b="1" dirty="0">
                <a:solidFill>
                  <a:schemeClr val="tx1"/>
                </a:solidFill>
              </a:rPr>
              <a:t>change</a:t>
            </a:r>
            <a:r>
              <a:rPr lang="en-US" sz="2800" dirty="0">
                <a:solidFill>
                  <a:schemeClr val="tx1"/>
                </a:solidFill>
              </a:rPr>
              <a:t> beliefs.</a:t>
            </a:r>
          </a:p>
        </p:txBody>
      </p:sp>
      <p:pic>
        <p:nvPicPr>
          <p:cNvPr id="5" name="Content Placeholder 4">
            <a:extLst>
              <a:ext uri="{FF2B5EF4-FFF2-40B4-BE49-F238E27FC236}">
                <a16:creationId xmlns:a16="http://schemas.microsoft.com/office/drawing/2014/main" id="{4698A926-12AC-EE46-81B8-7CD179804DAB}"/>
              </a:ext>
            </a:extLst>
          </p:cNvPr>
          <p:cNvPicPr>
            <a:picLocks noGrp="1" noChangeAspect="1"/>
          </p:cNvPicPr>
          <p:nvPr>
            <p:ph sz="half" idx="2"/>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Lst>
          </a:blip>
          <a:srcRect r="8504"/>
          <a:stretch/>
        </p:blipFill>
        <p:spPr>
          <a:xfrm>
            <a:off x="5359400" y="1320426"/>
            <a:ext cx="6832600" cy="5361736"/>
          </a:xfrm>
          <a:prstGeom prst="rect">
            <a:avLst/>
          </a:prstGeom>
          <a:effectLst>
            <a:softEdge rad="812800"/>
          </a:effectLst>
        </p:spPr>
      </p:pic>
      <p:sp>
        <p:nvSpPr>
          <p:cNvPr id="8" name="Title 1">
            <a:extLst>
              <a:ext uri="{FF2B5EF4-FFF2-40B4-BE49-F238E27FC236}">
                <a16:creationId xmlns:a16="http://schemas.microsoft.com/office/drawing/2014/main" id="{368A50FA-EF43-BF47-994D-4C72B7E8B4C5}"/>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Beliefs</a:t>
            </a:r>
          </a:p>
        </p:txBody>
      </p:sp>
    </p:spTree>
    <p:extLst>
      <p:ext uri="{BB962C8B-B14F-4D97-AF65-F5344CB8AC3E}">
        <p14:creationId xmlns:p14="http://schemas.microsoft.com/office/powerpoint/2010/main" val="344746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p:tgtEl>
                                          <p:spTgt spid="4">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group of people that are standing in the water&#10;&#10;Description generated with very high confidence">
            <a:extLst>
              <a:ext uri="{FF2B5EF4-FFF2-40B4-BE49-F238E27FC236}">
                <a16:creationId xmlns:a16="http://schemas.microsoft.com/office/drawing/2014/main" id="{85714129-7D37-43D1-A5B9-BE0CB3B35FFB}"/>
              </a:ext>
            </a:extLst>
          </p:cNvPr>
          <p:cNvPicPr>
            <a:picLocks noGrp="1" noChangeAspect="1"/>
          </p:cNvPicPr>
          <p:nvPr>
            <p:ph sz="half" idx="2"/>
          </p:nvPr>
        </p:nvPicPr>
        <p:blipFill>
          <a:blip r:embed="rId2">
            <a:alphaModFix amt="20000"/>
          </a:blip>
          <a:stretch>
            <a:fillRect/>
          </a:stretch>
        </p:blipFill>
        <p:spPr>
          <a:xfrm>
            <a:off x="0" y="1446006"/>
            <a:ext cx="12192000" cy="5639918"/>
          </a:xfrm>
          <a:prstGeom prst="rect">
            <a:avLst/>
          </a:prstGeom>
        </p:spPr>
      </p:pic>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838200" y="1825625"/>
            <a:ext cx="10515600" cy="4351338"/>
          </a:xfrm>
        </p:spPr>
        <p:txBody>
          <a:bodyPr>
            <a:noAutofit/>
          </a:bodyPr>
          <a:lstStyle/>
          <a:p>
            <a:pPr>
              <a:spcBef>
                <a:spcPts val="600"/>
              </a:spcBef>
            </a:pPr>
            <a:r>
              <a:rPr lang="en-US" sz="3000" dirty="0">
                <a:solidFill>
                  <a:schemeClr val="tx1"/>
                </a:solidFill>
              </a:rPr>
              <a:t>Humans rely on </a:t>
            </a:r>
            <a:r>
              <a:rPr lang="en-US" sz="3000" b="1" dirty="0">
                <a:solidFill>
                  <a:schemeClr val="tx1"/>
                </a:solidFill>
              </a:rPr>
              <a:t>social</a:t>
            </a:r>
            <a:r>
              <a:rPr lang="en-US" sz="3000" dirty="0">
                <a:solidFill>
                  <a:schemeClr val="tx1"/>
                </a:solidFill>
              </a:rPr>
              <a:t> relationships.</a:t>
            </a:r>
          </a:p>
          <a:p>
            <a:pPr>
              <a:spcBef>
                <a:spcPts val="600"/>
              </a:spcBef>
            </a:pPr>
            <a:r>
              <a:rPr lang="en-US" sz="3000" dirty="0">
                <a:solidFill>
                  <a:schemeClr val="tx1"/>
                </a:solidFill>
              </a:rPr>
              <a:t>We identify with many </a:t>
            </a:r>
            <a:r>
              <a:rPr lang="en-US" sz="3000" b="1" dirty="0">
                <a:solidFill>
                  <a:schemeClr val="tx1"/>
                </a:solidFill>
              </a:rPr>
              <a:t>groups</a:t>
            </a:r>
            <a:r>
              <a:rPr lang="en-US" sz="3000" dirty="0">
                <a:solidFill>
                  <a:schemeClr val="tx1"/>
                </a:solidFill>
              </a:rPr>
              <a:t> in our social environment.</a:t>
            </a:r>
          </a:p>
          <a:p>
            <a:pPr>
              <a:spcBef>
                <a:spcPts val="600"/>
              </a:spcBef>
            </a:pPr>
            <a:r>
              <a:rPr lang="en-US" dirty="0">
                <a:solidFill>
                  <a:schemeClr val="tx1"/>
                </a:solidFill>
              </a:rPr>
              <a:t>To identify with a group, we share the belief system that defines the group “</a:t>
            </a:r>
            <a:r>
              <a:rPr lang="en-US" b="1" dirty="0">
                <a:solidFill>
                  <a:schemeClr val="tx1"/>
                </a:solidFill>
              </a:rPr>
              <a:t>culture</a:t>
            </a:r>
            <a:r>
              <a:rPr lang="en-US" dirty="0">
                <a:solidFill>
                  <a:schemeClr val="tx1"/>
                </a:solidFill>
              </a:rPr>
              <a:t>.”</a:t>
            </a:r>
            <a:endParaRPr lang="en-US" sz="3000" dirty="0">
              <a:solidFill>
                <a:schemeClr val="tx1"/>
              </a:solidFill>
            </a:endParaRPr>
          </a:p>
        </p:txBody>
      </p:sp>
      <p:sp>
        <p:nvSpPr>
          <p:cNvPr id="7" name="Title 1">
            <a:extLst>
              <a:ext uri="{FF2B5EF4-FFF2-40B4-BE49-F238E27FC236}">
                <a16:creationId xmlns:a16="http://schemas.microsoft.com/office/drawing/2014/main" id="{6A173814-7AE7-EF46-BF5A-E5B5A0E9449C}"/>
              </a:ext>
            </a:extLst>
          </p:cNvPr>
          <p:cNvSpPr txBox="1">
            <a:spLocks/>
          </p:cNvSpPr>
          <p:nvPr/>
        </p:nvSpPr>
        <p:spPr>
          <a:xfrm>
            <a:off x="838200" y="310252"/>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Relationship</a:t>
            </a:r>
          </a:p>
        </p:txBody>
      </p:sp>
    </p:spTree>
    <p:extLst>
      <p:ext uri="{BB962C8B-B14F-4D97-AF65-F5344CB8AC3E}">
        <p14:creationId xmlns:p14="http://schemas.microsoft.com/office/powerpoint/2010/main" val="17161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screenshot of a cell phone&#10;&#10;Description generated with high confidence">
            <a:extLst>
              <a:ext uri="{FF2B5EF4-FFF2-40B4-BE49-F238E27FC236}">
                <a16:creationId xmlns:a16="http://schemas.microsoft.com/office/drawing/2014/main" id="{D480D988-FF61-48A6-8D36-0887B04E85BB}"/>
              </a:ext>
            </a:extLst>
          </p:cNvPr>
          <p:cNvPicPr>
            <a:picLocks noChangeAspect="1"/>
          </p:cNvPicPr>
          <p:nvPr/>
        </p:nvPicPr>
        <p:blipFill rotWithShape="1">
          <a:blip r:embed="rId2"/>
          <a:srcRect t="2683"/>
          <a:stretch/>
        </p:blipFill>
        <p:spPr>
          <a:xfrm>
            <a:off x="2013354" y="1540376"/>
            <a:ext cx="8165292" cy="3994734"/>
          </a:xfrm>
          <a:prstGeom prst="rect">
            <a:avLst/>
          </a:prstGeom>
        </p:spPr>
      </p:pic>
      <p:sp>
        <p:nvSpPr>
          <p:cNvPr id="4" name="Content Placeholder 3">
            <a:extLst>
              <a:ext uri="{FF2B5EF4-FFF2-40B4-BE49-F238E27FC236}">
                <a16:creationId xmlns:a16="http://schemas.microsoft.com/office/drawing/2014/main" id="{36B075E0-20B4-1541-AC24-F232EDD394CF}"/>
              </a:ext>
            </a:extLst>
          </p:cNvPr>
          <p:cNvSpPr>
            <a:spLocks noGrp="1"/>
          </p:cNvSpPr>
          <p:nvPr>
            <p:ph sz="half" idx="1"/>
          </p:nvPr>
        </p:nvSpPr>
        <p:spPr>
          <a:xfrm>
            <a:off x="718225" y="5384797"/>
            <a:ext cx="10755549" cy="1325564"/>
          </a:xfrm>
        </p:spPr>
        <p:txBody>
          <a:bodyPr>
            <a:noAutofit/>
          </a:bodyPr>
          <a:lstStyle/>
          <a:p>
            <a:pPr marL="0" indent="0">
              <a:spcBef>
                <a:spcPts val="600"/>
              </a:spcBef>
              <a:buNone/>
            </a:pPr>
            <a:r>
              <a:rPr lang="en-US" sz="2800" dirty="0">
                <a:solidFill>
                  <a:schemeClr val="tx1"/>
                </a:solidFill>
              </a:rPr>
              <a:t>“Traffic Safety Culture” is the </a:t>
            </a:r>
            <a:r>
              <a:rPr lang="en-US" sz="2800" b="1" dirty="0">
                <a:solidFill>
                  <a:schemeClr val="tx1"/>
                </a:solidFill>
              </a:rPr>
              <a:t>shared belief system </a:t>
            </a:r>
            <a:r>
              <a:rPr lang="en-US" sz="2800" dirty="0">
                <a:solidFill>
                  <a:schemeClr val="tx1"/>
                </a:solidFill>
              </a:rPr>
              <a:t>of a group of people that influences road user behaviors and stakeholder actions that impact traffic safety.    </a:t>
            </a:r>
          </a:p>
        </p:txBody>
      </p:sp>
      <p:sp>
        <p:nvSpPr>
          <p:cNvPr id="7" name="Title 1">
            <a:extLst>
              <a:ext uri="{FF2B5EF4-FFF2-40B4-BE49-F238E27FC236}">
                <a16:creationId xmlns:a16="http://schemas.microsoft.com/office/drawing/2014/main" id="{75B6CCCA-BF79-4147-9C80-D6828D2DAA59}"/>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6000" kern="1200">
                <a:solidFill>
                  <a:srgbClr val="343433"/>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Traffic Safety Culture</a:t>
            </a:r>
          </a:p>
        </p:txBody>
      </p:sp>
    </p:spTree>
    <p:extLst>
      <p:ext uri="{BB962C8B-B14F-4D97-AF65-F5344CB8AC3E}">
        <p14:creationId xmlns:p14="http://schemas.microsoft.com/office/powerpoint/2010/main" val="277811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B5D8D5F233684AA6664AAE86C6252D" ma:contentTypeVersion="13" ma:contentTypeDescription="Create a new document." ma:contentTypeScope="" ma:versionID="05741ced4b15739f01877424c0d78a78">
  <xsd:schema xmlns:xsd="http://www.w3.org/2001/XMLSchema" xmlns:xs="http://www.w3.org/2001/XMLSchema" xmlns:p="http://schemas.microsoft.com/office/2006/metadata/properties" xmlns:ns1="http://schemas.microsoft.com/sharepoint/v3" xmlns:ns3="e1d9153f-a227-4a38-99f7-c581254dd70d" xmlns:ns4="38fd2c42-9cc6-4151-8de0-af356721989e" targetNamespace="http://schemas.microsoft.com/office/2006/metadata/properties" ma:root="true" ma:fieldsID="bb8eb43cd193f56a8058f7d9204bec21" ns1:_="" ns3:_="" ns4:_="">
    <xsd:import namespace="http://schemas.microsoft.com/sharepoint/v3"/>
    <xsd:import namespace="e1d9153f-a227-4a38-99f7-c581254dd70d"/>
    <xsd:import namespace="38fd2c42-9cc6-4151-8de0-af356721989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1d9153f-a227-4a38-99f7-c581254dd7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8fd2c42-9cc6-4151-8de0-af356721989e"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BFB6008-88A4-4586-875E-2546613EE9BE}">
  <ds:schemaRefs>
    <ds:schemaRef ds:uri="http://www.w3.org/XML/1998/namespace"/>
    <ds:schemaRef ds:uri="http://schemas.microsoft.com/office/2006/metadata/properties"/>
    <ds:schemaRef ds:uri="http://purl.org/dc/dcmitype/"/>
    <ds:schemaRef ds:uri="http://purl.org/dc/terms/"/>
    <ds:schemaRef ds:uri="http://schemas.microsoft.com/sharepoint/v3"/>
    <ds:schemaRef ds:uri="http://schemas.microsoft.com/office/2006/documentManagement/types"/>
    <ds:schemaRef ds:uri="38fd2c42-9cc6-4151-8de0-af356721989e"/>
    <ds:schemaRef ds:uri="http://purl.org/dc/elements/1.1/"/>
    <ds:schemaRef ds:uri="http://schemas.microsoft.com/office/infopath/2007/PartnerControls"/>
    <ds:schemaRef ds:uri="http://schemas.openxmlformats.org/package/2006/metadata/core-properties"/>
    <ds:schemaRef ds:uri="e1d9153f-a227-4a38-99f7-c581254dd70d"/>
  </ds:schemaRefs>
</ds:datastoreItem>
</file>

<file path=customXml/itemProps2.xml><?xml version="1.0" encoding="utf-8"?>
<ds:datastoreItem xmlns:ds="http://schemas.openxmlformats.org/officeDocument/2006/customXml" ds:itemID="{597F65C8-9126-4887-8C5D-00E12D0A6B0A}">
  <ds:schemaRefs>
    <ds:schemaRef ds:uri="http://schemas.microsoft.com/sharepoint/v3/contenttype/forms"/>
  </ds:schemaRefs>
</ds:datastoreItem>
</file>

<file path=customXml/itemProps3.xml><?xml version="1.0" encoding="utf-8"?>
<ds:datastoreItem xmlns:ds="http://schemas.openxmlformats.org/officeDocument/2006/customXml" ds:itemID="{27299B12-334E-4650-8B53-9A78B6BE86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1d9153f-a227-4a38-99f7-c581254dd70d"/>
    <ds:schemaRef ds:uri="38fd2c42-9cc6-4151-8de0-af35672198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1244</TotalTime>
  <Words>1256</Words>
  <Application>Microsoft Office PowerPoint</Application>
  <PresentationFormat>Widescreen</PresentationFormat>
  <Paragraphs>138</Paragraphs>
  <Slides>21</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Abadi MT Condensed Light</vt:lpstr>
      <vt:lpstr>Arial</vt:lpstr>
      <vt:lpstr>Arial</vt:lpstr>
      <vt:lpstr>Arial Unicode MS</vt:lpstr>
      <vt:lpstr>Calibri</vt:lpstr>
      <vt:lpstr>Helvetica Neue</vt:lpstr>
      <vt:lpstr>Helvetica Neue LT Std 57 Condensed</vt:lpstr>
      <vt:lpstr>HelveticaNeueLT Std</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ADVERTISING</dc:title>
  <dc:creator>Scott Morrison</dc:creator>
  <cp:lastModifiedBy>Sillick, Susan</cp:lastModifiedBy>
  <cp:revision>106</cp:revision>
  <cp:lastPrinted>2018-04-18T02:35:38Z</cp:lastPrinted>
  <dcterms:created xsi:type="dcterms:W3CDTF">2018-04-17T19:44:15Z</dcterms:created>
  <dcterms:modified xsi:type="dcterms:W3CDTF">2019-08-29T18:25:48Z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0x0101001CB5D8D5F233684AA6664AAE86C6252D</vt:lpwstr>
  </property>
</Properties>
</file>