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0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B9B0D6-5938-4292-AD1C-BD85CB49A8A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FB8F4F-3388-4EDD-8355-E512DEF63193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12 Alternatives</a:t>
          </a:r>
        </a:p>
      </dgm:t>
    </dgm:pt>
    <dgm:pt modelId="{B2AB29D1-B118-4115-B8A3-3805D8AC49AE}" type="parTrans" cxnId="{22CE622A-A2CE-499F-BF72-44348A7D98C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5A55A1-2ACF-4898-B439-A772A42D52D8}" type="sibTrans" cxnId="{22CE622A-A2CE-499F-BF72-44348A7D98C4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405088-03BE-428A-933E-C9B185D9B9EC}">
      <dgm:prSet phldrT="[Text]" custT="1"/>
      <dgm:spPr>
        <a:ln>
          <a:solidFill>
            <a:schemeClr val="accent3"/>
          </a:solidFill>
        </a:ln>
      </dgm:spPr>
      <dgm:t>
        <a:bodyPr/>
        <a:lstStyle/>
        <a:p>
          <a:pPr marL="0" indent="0">
            <a:spcAft>
              <a:spcPts val="600"/>
            </a:spcAft>
            <a:buNone/>
          </a:pPr>
          <a:r>
            <a:rPr lang="en-US" sz="23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rPr>
            <a:t>Alternatives Identification</a:t>
          </a:r>
        </a:p>
      </dgm:t>
    </dgm:pt>
    <dgm:pt modelId="{AB01C029-AB5D-4021-A004-07AC217051BB}" type="parTrans" cxnId="{DB0D7CD8-5099-40D7-883D-A91CADF7EAC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4AA813-EF21-4EA3-8A94-412282AA2598}" type="sibTrans" cxnId="{DB0D7CD8-5099-40D7-883D-A91CADF7EAC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E2CA07-9CE1-456D-89DD-F3D4093DBC15}">
      <dgm:prSet phldrT="[Text]" custT="1"/>
      <dgm:spPr>
        <a:ln>
          <a:solidFill>
            <a:schemeClr val="accent3"/>
          </a:solidFill>
        </a:ln>
      </dgm:spPr>
      <dgm:t>
        <a:bodyPr/>
        <a:lstStyle/>
        <a:p>
          <a:pPr marL="228600" indent="0">
            <a:spcAft>
              <a:spcPct val="15000"/>
            </a:spcAft>
          </a:pPr>
          <a:r>
            <a:rPr lang="en-US" sz="2300" i="1" dirty="0">
              <a:latin typeface="Arial" panose="020B0604020202020204" pitchFamily="34" charset="0"/>
              <a:cs typeface="Arial" panose="020B0604020202020204" pitchFamily="34" charset="0"/>
            </a:rPr>
            <a:t>All possible options</a:t>
          </a:r>
        </a:p>
      </dgm:t>
    </dgm:pt>
    <dgm:pt modelId="{020FBF0C-D482-4CDF-ABC9-AE8A21C037C8}" type="parTrans" cxnId="{32FC5B02-42B2-4536-825A-C8227BE51BF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D75D17-1307-45C6-886A-6CA9BA8C505B}" type="sibTrans" cxnId="{32FC5B02-42B2-4536-825A-C8227BE51BF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DEAD21-2164-4DE5-8636-AA8713372D96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4 Alternatives</a:t>
          </a:r>
        </a:p>
      </dgm:t>
    </dgm:pt>
    <dgm:pt modelId="{DEAE96F7-75DD-41E9-9FD6-34AF552CEED8}" type="parTrans" cxnId="{B59B36FF-752C-463D-99BE-31BB6E861EA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52C62F-F241-4157-9122-39AB5A81C3FB}" type="sibTrans" cxnId="{B59B36FF-752C-463D-99BE-31BB6E861EA2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D307CB-70F3-4FCC-A6A1-51FEF4DBFBAE}">
      <dgm:prSet phldrT="[Text]"/>
      <dgm:spPr>
        <a:ln>
          <a:solidFill>
            <a:schemeClr val="accent3"/>
          </a:solidFill>
        </a:ln>
      </dgm:spPr>
      <dgm:t>
        <a:bodyPr/>
        <a:lstStyle/>
        <a:p>
          <a:pPr marL="0" indent="0">
            <a:spcAft>
              <a:spcPts val="600"/>
            </a:spcAft>
            <a:buNone/>
          </a:pPr>
          <a:r>
            <a:rPr lang="en-US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rPr>
            <a:t>Tier I Evaluation</a:t>
          </a:r>
          <a:endParaRPr lang="en-US" dirty="0">
            <a:solidFill>
              <a:schemeClr val="accent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9E9363-BFE6-4E03-B871-44805E1883EA}" type="parTrans" cxnId="{6FBC8E2F-A419-420C-A35A-A54C818D471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84A091-3450-431F-B9D6-054E5F004212}" type="sibTrans" cxnId="{6FBC8E2F-A419-420C-A35A-A54C818D471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AED0CA-9856-4967-AF58-EF93B16975D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2 Alternatives</a:t>
          </a:r>
        </a:p>
      </dgm:t>
    </dgm:pt>
    <dgm:pt modelId="{E6304B5A-0439-4FD3-8250-1F76254CCD4A}" type="parTrans" cxnId="{4F83BCCF-E233-4D18-9E5E-50E530A2FFD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953A67-4F9F-4AB8-93A5-56C63434427A}" type="sibTrans" cxnId="{4F83BCCF-E233-4D18-9E5E-50E530A2FFD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676C13-5379-496A-B03B-2FA028F2B34B}">
      <dgm:prSet phldrT="[Text]"/>
      <dgm:spPr>
        <a:ln>
          <a:solidFill>
            <a:schemeClr val="accent3"/>
          </a:solidFill>
        </a:ln>
      </dgm:spPr>
      <dgm:t>
        <a:bodyPr/>
        <a:lstStyle/>
        <a:p>
          <a:pPr marL="0" indent="0">
            <a:spcAft>
              <a:spcPts val="600"/>
            </a:spcAft>
            <a:buNone/>
          </a:pPr>
          <a:r>
            <a:rPr lang="en-US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rPr>
            <a:t>Tier II Evaluation</a:t>
          </a:r>
          <a:endParaRPr lang="en-US" dirty="0">
            <a:solidFill>
              <a:schemeClr val="accent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942305-5617-4CA7-9D53-1977E6B04E24}" type="parTrans" cxnId="{E611E8C5-467A-4E06-9618-C8B6BD163B0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5A1174-FD7B-4791-A34B-178334C3336F}" type="sibTrans" cxnId="{E611E8C5-467A-4E06-9618-C8B6BD163B0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9CDAAD-3AFF-4516-AC04-5654D28F5B23}">
      <dgm:prSet/>
      <dgm:spPr>
        <a:ln>
          <a:solidFill>
            <a:schemeClr val="accent3"/>
          </a:solidFill>
        </a:ln>
      </dgm:spPr>
      <dgm:t>
        <a:bodyPr/>
        <a:lstStyle/>
        <a:p>
          <a:pPr marL="228600" indent="0">
            <a:spcAft>
              <a:spcPts val="600"/>
            </a:spcAft>
          </a:pPr>
          <a:r>
            <a:rPr lang="en-US" i="1" dirty="0">
              <a:latin typeface="Arial" panose="020B0604020202020204" pitchFamily="34" charset="0"/>
              <a:cs typeface="Arial" panose="020B0604020202020204" pitchFamily="34" charset="0"/>
            </a:rPr>
            <a:t>Identify feasible and reasonable options</a:t>
          </a:r>
        </a:p>
      </dgm:t>
    </dgm:pt>
    <dgm:pt modelId="{2F6A409B-A198-4902-8AB5-AB646F121346}" type="parTrans" cxnId="{388D2E5F-CC39-4A66-906A-419A7CC722C7}">
      <dgm:prSet/>
      <dgm:spPr/>
      <dgm:t>
        <a:bodyPr/>
        <a:lstStyle/>
        <a:p>
          <a:endParaRPr lang="en-US"/>
        </a:p>
      </dgm:t>
    </dgm:pt>
    <dgm:pt modelId="{D2542EED-8F87-44D1-A043-1CA3DC350405}" type="sibTrans" cxnId="{388D2E5F-CC39-4A66-906A-419A7CC722C7}">
      <dgm:prSet/>
      <dgm:spPr/>
      <dgm:t>
        <a:bodyPr/>
        <a:lstStyle/>
        <a:p>
          <a:endParaRPr lang="en-US"/>
        </a:p>
      </dgm:t>
    </dgm:pt>
    <dgm:pt modelId="{CF1D36AC-9DE5-473A-947F-9830F26D4E16}">
      <dgm:prSet/>
      <dgm:spPr>
        <a:ln>
          <a:solidFill>
            <a:schemeClr val="accent3"/>
          </a:solidFill>
        </a:ln>
      </dgm:spPr>
      <dgm:t>
        <a:bodyPr/>
        <a:lstStyle/>
        <a:p>
          <a:pPr marL="228600" indent="0">
            <a:spcAft>
              <a:spcPts val="600"/>
            </a:spcAft>
          </a:pPr>
          <a:r>
            <a:rPr lang="en-US" i="1" dirty="0">
              <a:latin typeface="Arial" panose="020B0604020202020204" pitchFamily="34" charset="0"/>
              <a:cs typeface="Arial" panose="020B0604020202020204" pitchFamily="34" charset="0"/>
            </a:rPr>
            <a:t>Identify best performing options</a:t>
          </a:r>
        </a:p>
      </dgm:t>
    </dgm:pt>
    <dgm:pt modelId="{5946058B-2DC4-4660-B0AD-0624EAEFC530}" type="parTrans" cxnId="{B6C0FF25-00C8-4419-BA7C-93E6FB5803C2}">
      <dgm:prSet/>
      <dgm:spPr/>
      <dgm:t>
        <a:bodyPr/>
        <a:lstStyle/>
        <a:p>
          <a:endParaRPr lang="en-US"/>
        </a:p>
      </dgm:t>
    </dgm:pt>
    <dgm:pt modelId="{34291981-02EF-4664-818A-454A709BFB2C}" type="sibTrans" cxnId="{B6C0FF25-00C8-4419-BA7C-93E6FB5803C2}">
      <dgm:prSet/>
      <dgm:spPr/>
      <dgm:t>
        <a:bodyPr/>
        <a:lstStyle/>
        <a:p>
          <a:endParaRPr lang="en-US"/>
        </a:p>
      </dgm:t>
    </dgm:pt>
    <dgm:pt modelId="{9D8EEBE4-0257-4FC7-A839-4676643CA408}" type="pres">
      <dgm:prSet presAssocID="{8CB9B0D6-5938-4292-AD1C-BD85CB49A8A8}" presName="Name0" presStyleCnt="0">
        <dgm:presLayoutVars>
          <dgm:dir/>
          <dgm:animLvl val="lvl"/>
          <dgm:resizeHandles val="exact"/>
        </dgm:presLayoutVars>
      </dgm:prSet>
      <dgm:spPr/>
    </dgm:pt>
    <dgm:pt modelId="{A7FC039C-EF08-4719-841E-61C3F2C0C960}" type="pres">
      <dgm:prSet presAssocID="{8CB9B0D6-5938-4292-AD1C-BD85CB49A8A8}" presName="tSp" presStyleCnt="0"/>
      <dgm:spPr/>
    </dgm:pt>
    <dgm:pt modelId="{36C80374-3298-47D3-818C-B3828712D9D8}" type="pres">
      <dgm:prSet presAssocID="{8CB9B0D6-5938-4292-AD1C-BD85CB49A8A8}" presName="bSp" presStyleCnt="0"/>
      <dgm:spPr/>
    </dgm:pt>
    <dgm:pt modelId="{F34BAAD8-976A-4DA3-9FC1-59BBD32B99FA}" type="pres">
      <dgm:prSet presAssocID="{8CB9B0D6-5938-4292-AD1C-BD85CB49A8A8}" presName="process" presStyleCnt="0"/>
      <dgm:spPr/>
    </dgm:pt>
    <dgm:pt modelId="{11FA3AF2-5277-4BF4-990F-0770B2B5DA15}" type="pres">
      <dgm:prSet presAssocID="{4EFB8F4F-3388-4EDD-8355-E512DEF63193}" presName="composite1" presStyleCnt="0"/>
      <dgm:spPr/>
    </dgm:pt>
    <dgm:pt modelId="{88C22C2C-7727-4B86-9A6C-D546BCD58875}" type="pres">
      <dgm:prSet presAssocID="{4EFB8F4F-3388-4EDD-8355-E512DEF63193}" presName="dummyNode1" presStyleLbl="node1" presStyleIdx="0" presStyleCnt="3"/>
      <dgm:spPr/>
    </dgm:pt>
    <dgm:pt modelId="{ECB8D890-A853-4942-83D2-73B604239ADE}" type="pres">
      <dgm:prSet presAssocID="{4EFB8F4F-3388-4EDD-8355-E512DEF63193}" presName="childNode1" presStyleLbl="bgAcc1" presStyleIdx="0" presStyleCnt="3">
        <dgm:presLayoutVars>
          <dgm:bulletEnabled val="1"/>
        </dgm:presLayoutVars>
      </dgm:prSet>
      <dgm:spPr/>
    </dgm:pt>
    <dgm:pt modelId="{73C056EB-DAE5-442F-BF38-56A085E07125}" type="pres">
      <dgm:prSet presAssocID="{4EFB8F4F-3388-4EDD-8355-E512DEF63193}" presName="childNode1tx" presStyleLbl="bgAcc1" presStyleIdx="0" presStyleCnt="3">
        <dgm:presLayoutVars>
          <dgm:bulletEnabled val="1"/>
        </dgm:presLayoutVars>
      </dgm:prSet>
      <dgm:spPr/>
    </dgm:pt>
    <dgm:pt modelId="{414DE2A5-1349-4716-BE2C-51FEF88F870F}" type="pres">
      <dgm:prSet presAssocID="{4EFB8F4F-3388-4EDD-8355-E512DEF63193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1090A7A7-CBA3-40AD-AFF6-C86EBDBC835A}" type="pres">
      <dgm:prSet presAssocID="{4EFB8F4F-3388-4EDD-8355-E512DEF63193}" presName="connSite1" presStyleCnt="0"/>
      <dgm:spPr/>
    </dgm:pt>
    <dgm:pt modelId="{C65139E4-9B6E-4DBB-8CD3-D02794327D7E}" type="pres">
      <dgm:prSet presAssocID="{235A55A1-2ACF-4898-B439-A772A42D52D8}" presName="Name9" presStyleLbl="sibTrans2D1" presStyleIdx="0" presStyleCnt="2"/>
      <dgm:spPr/>
    </dgm:pt>
    <dgm:pt modelId="{32DF5FD5-6C0C-48E1-A0F9-58A5BEBA90A7}" type="pres">
      <dgm:prSet presAssocID="{F9DEAD21-2164-4DE5-8636-AA8713372D96}" presName="composite2" presStyleCnt="0"/>
      <dgm:spPr/>
    </dgm:pt>
    <dgm:pt modelId="{6F0EEFC9-740F-442D-9F84-C1618E3E0123}" type="pres">
      <dgm:prSet presAssocID="{F9DEAD21-2164-4DE5-8636-AA8713372D96}" presName="dummyNode2" presStyleLbl="node1" presStyleIdx="0" presStyleCnt="3"/>
      <dgm:spPr/>
    </dgm:pt>
    <dgm:pt modelId="{3945DF5B-6FCA-4B2F-8847-843F1C777EB2}" type="pres">
      <dgm:prSet presAssocID="{F9DEAD21-2164-4DE5-8636-AA8713372D96}" presName="childNode2" presStyleLbl="bgAcc1" presStyleIdx="1" presStyleCnt="3">
        <dgm:presLayoutVars>
          <dgm:bulletEnabled val="1"/>
        </dgm:presLayoutVars>
      </dgm:prSet>
      <dgm:spPr/>
    </dgm:pt>
    <dgm:pt modelId="{CF8492B4-F8E7-4C34-9852-513A51E7A44B}" type="pres">
      <dgm:prSet presAssocID="{F9DEAD21-2164-4DE5-8636-AA8713372D96}" presName="childNode2tx" presStyleLbl="bgAcc1" presStyleIdx="1" presStyleCnt="3">
        <dgm:presLayoutVars>
          <dgm:bulletEnabled val="1"/>
        </dgm:presLayoutVars>
      </dgm:prSet>
      <dgm:spPr/>
    </dgm:pt>
    <dgm:pt modelId="{22C86217-EA4F-405B-A82D-C0C5E3142986}" type="pres">
      <dgm:prSet presAssocID="{F9DEAD21-2164-4DE5-8636-AA8713372D96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02B52DFC-C9F4-4137-AF10-8C1B41758AD0}" type="pres">
      <dgm:prSet presAssocID="{F9DEAD21-2164-4DE5-8636-AA8713372D96}" presName="connSite2" presStyleCnt="0"/>
      <dgm:spPr/>
    </dgm:pt>
    <dgm:pt modelId="{48CFF13F-4AF9-460B-90AE-F290B5E1D536}" type="pres">
      <dgm:prSet presAssocID="{0852C62F-F241-4157-9122-39AB5A81C3FB}" presName="Name18" presStyleLbl="sibTrans2D1" presStyleIdx="1" presStyleCnt="2"/>
      <dgm:spPr/>
    </dgm:pt>
    <dgm:pt modelId="{2B967C35-2440-4FFA-BCA8-A82BDE46329A}" type="pres">
      <dgm:prSet presAssocID="{60AED0CA-9856-4967-AF58-EF93B16975D2}" presName="composite1" presStyleCnt="0"/>
      <dgm:spPr/>
    </dgm:pt>
    <dgm:pt modelId="{954B370E-396E-4C70-9E0A-4B7B170347EE}" type="pres">
      <dgm:prSet presAssocID="{60AED0CA-9856-4967-AF58-EF93B16975D2}" presName="dummyNode1" presStyleLbl="node1" presStyleIdx="1" presStyleCnt="3"/>
      <dgm:spPr/>
    </dgm:pt>
    <dgm:pt modelId="{321389A2-C4AE-4C06-9E71-9373085E47BE}" type="pres">
      <dgm:prSet presAssocID="{60AED0CA-9856-4967-AF58-EF93B16975D2}" presName="childNode1" presStyleLbl="bgAcc1" presStyleIdx="2" presStyleCnt="3">
        <dgm:presLayoutVars>
          <dgm:bulletEnabled val="1"/>
        </dgm:presLayoutVars>
      </dgm:prSet>
      <dgm:spPr/>
    </dgm:pt>
    <dgm:pt modelId="{32ED9C41-9730-45E8-AD23-717D31752DFE}" type="pres">
      <dgm:prSet presAssocID="{60AED0CA-9856-4967-AF58-EF93B16975D2}" presName="childNode1tx" presStyleLbl="bgAcc1" presStyleIdx="2" presStyleCnt="3">
        <dgm:presLayoutVars>
          <dgm:bulletEnabled val="1"/>
        </dgm:presLayoutVars>
      </dgm:prSet>
      <dgm:spPr/>
    </dgm:pt>
    <dgm:pt modelId="{640A6097-B2C9-404B-B811-7801A6056D53}" type="pres">
      <dgm:prSet presAssocID="{60AED0CA-9856-4967-AF58-EF93B16975D2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9A944FC8-23C6-479B-8D52-CFC11AB84B52}" type="pres">
      <dgm:prSet presAssocID="{60AED0CA-9856-4967-AF58-EF93B16975D2}" presName="connSite1" presStyleCnt="0"/>
      <dgm:spPr/>
    </dgm:pt>
  </dgm:ptLst>
  <dgm:cxnLst>
    <dgm:cxn modelId="{32FC5B02-42B2-4536-825A-C8227BE51BF1}" srcId="{4EFB8F4F-3388-4EDD-8355-E512DEF63193}" destId="{5EE2CA07-9CE1-456D-89DD-F3D4093DBC15}" srcOrd="1" destOrd="0" parTransId="{020FBF0C-D482-4CDF-ABC9-AE8A21C037C8}" sibTransId="{14D75D17-1307-45C6-886A-6CA9BA8C505B}"/>
    <dgm:cxn modelId="{B6C0FF25-00C8-4419-BA7C-93E6FB5803C2}" srcId="{60AED0CA-9856-4967-AF58-EF93B16975D2}" destId="{CF1D36AC-9DE5-473A-947F-9830F26D4E16}" srcOrd="1" destOrd="0" parTransId="{5946058B-2DC4-4660-B0AD-0624EAEFC530}" sibTransId="{34291981-02EF-4664-818A-454A709BFB2C}"/>
    <dgm:cxn modelId="{289FD529-3AB3-416D-83B1-C3CAEA6829D9}" type="presOf" srcId="{CF1D36AC-9DE5-473A-947F-9830F26D4E16}" destId="{321389A2-C4AE-4C06-9E71-9373085E47BE}" srcOrd="0" destOrd="1" presId="urn:microsoft.com/office/officeart/2005/8/layout/hProcess4"/>
    <dgm:cxn modelId="{22CE622A-A2CE-499F-BF72-44348A7D98C4}" srcId="{8CB9B0D6-5938-4292-AD1C-BD85CB49A8A8}" destId="{4EFB8F4F-3388-4EDD-8355-E512DEF63193}" srcOrd="0" destOrd="0" parTransId="{B2AB29D1-B118-4115-B8A3-3805D8AC49AE}" sibTransId="{235A55A1-2ACF-4898-B439-A772A42D52D8}"/>
    <dgm:cxn modelId="{6FBC8E2F-A419-420C-A35A-A54C818D4712}" srcId="{F9DEAD21-2164-4DE5-8636-AA8713372D96}" destId="{3BD307CB-70F3-4FCC-A6A1-51FEF4DBFBAE}" srcOrd="0" destOrd="0" parTransId="{149E9363-BFE6-4E03-B871-44805E1883EA}" sibTransId="{F184A091-3450-431F-B9D6-054E5F004212}"/>
    <dgm:cxn modelId="{2971E934-AEEF-4657-ACEB-8DA6BBFA7895}" type="presOf" srcId="{5EE2CA07-9CE1-456D-89DD-F3D4093DBC15}" destId="{73C056EB-DAE5-442F-BF38-56A085E07125}" srcOrd="1" destOrd="1" presId="urn:microsoft.com/office/officeart/2005/8/layout/hProcess4"/>
    <dgm:cxn modelId="{690AC939-1CD7-4F45-A081-3602B3C879F1}" type="presOf" srcId="{A99CDAAD-3AFF-4516-AC04-5654D28F5B23}" destId="{CF8492B4-F8E7-4C34-9852-513A51E7A44B}" srcOrd="1" destOrd="1" presId="urn:microsoft.com/office/officeart/2005/8/layout/hProcess4"/>
    <dgm:cxn modelId="{D7AAFA46-FC26-4196-89AB-33E3B81C0FA2}" type="presOf" srcId="{16405088-03BE-428A-933E-C9B185D9B9EC}" destId="{73C056EB-DAE5-442F-BF38-56A085E07125}" srcOrd="1" destOrd="0" presId="urn:microsoft.com/office/officeart/2005/8/layout/hProcess4"/>
    <dgm:cxn modelId="{388D2E5F-CC39-4A66-906A-419A7CC722C7}" srcId="{F9DEAD21-2164-4DE5-8636-AA8713372D96}" destId="{A99CDAAD-3AFF-4516-AC04-5654D28F5B23}" srcOrd="1" destOrd="0" parTransId="{2F6A409B-A198-4902-8AB5-AB646F121346}" sibTransId="{D2542EED-8F87-44D1-A043-1CA3DC350405}"/>
    <dgm:cxn modelId="{98E99564-A799-4EA9-B3C6-F82C60810C24}" type="presOf" srcId="{16405088-03BE-428A-933E-C9B185D9B9EC}" destId="{ECB8D890-A853-4942-83D2-73B604239ADE}" srcOrd="0" destOrd="0" presId="urn:microsoft.com/office/officeart/2005/8/layout/hProcess4"/>
    <dgm:cxn modelId="{98E79D6F-725A-4E40-BDD8-ADFE002A5A15}" type="presOf" srcId="{4EFB8F4F-3388-4EDD-8355-E512DEF63193}" destId="{414DE2A5-1349-4716-BE2C-51FEF88F870F}" srcOrd="0" destOrd="0" presId="urn:microsoft.com/office/officeart/2005/8/layout/hProcess4"/>
    <dgm:cxn modelId="{FDF64272-EE54-4C6A-A417-3DC76A8FFE69}" type="presOf" srcId="{CF1D36AC-9DE5-473A-947F-9830F26D4E16}" destId="{32ED9C41-9730-45E8-AD23-717D31752DFE}" srcOrd="1" destOrd="1" presId="urn:microsoft.com/office/officeart/2005/8/layout/hProcess4"/>
    <dgm:cxn modelId="{1C6F237C-476F-4C61-BA3D-4122664E6B18}" type="presOf" srcId="{8CB9B0D6-5938-4292-AD1C-BD85CB49A8A8}" destId="{9D8EEBE4-0257-4FC7-A839-4676643CA408}" srcOrd="0" destOrd="0" presId="urn:microsoft.com/office/officeart/2005/8/layout/hProcess4"/>
    <dgm:cxn modelId="{DAB7D583-E05D-41EF-872C-A420A082ED87}" type="presOf" srcId="{F9DEAD21-2164-4DE5-8636-AA8713372D96}" destId="{22C86217-EA4F-405B-A82D-C0C5E3142986}" srcOrd="0" destOrd="0" presId="urn:microsoft.com/office/officeart/2005/8/layout/hProcess4"/>
    <dgm:cxn modelId="{E608F58C-AE5F-480C-A4A7-E3175720848F}" type="presOf" srcId="{73676C13-5379-496A-B03B-2FA028F2B34B}" destId="{32ED9C41-9730-45E8-AD23-717D31752DFE}" srcOrd="1" destOrd="0" presId="urn:microsoft.com/office/officeart/2005/8/layout/hProcess4"/>
    <dgm:cxn modelId="{EC8F8A8F-C575-4729-84BE-0E30EE13BFB3}" type="presOf" srcId="{73676C13-5379-496A-B03B-2FA028F2B34B}" destId="{321389A2-C4AE-4C06-9E71-9373085E47BE}" srcOrd="0" destOrd="0" presId="urn:microsoft.com/office/officeart/2005/8/layout/hProcess4"/>
    <dgm:cxn modelId="{34CF549E-3F53-403E-9BC9-88F2A5581CD9}" type="presOf" srcId="{A99CDAAD-3AFF-4516-AC04-5654D28F5B23}" destId="{3945DF5B-6FCA-4B2F-8847-843F1C777EB2}" srcOrd="0" destOrd="1" presId="urn:microsoft.com/office/officeart/2005/8/layout/hProcess4"/>
    <dgm:cxn modelId="{3C81EAA0-BF3D-4A4C-BC8D-37331D142C18}" type="presOf" srcId="{3BD307CB-70F3-4FCC-A6A1-51FEF4DBFBAE}" destId="{CF8492B4-F8E7-4C34-9852-513A51E7A44B}" srcOrd="1" destOrd="0" presId="urn:microsoft.com/office/officeart/2005/8/layout/hProcess4"/>
    <dgm:cxn modelId="{CF716BA2-9D49-4F74-ACF8-D7F0AE495B8F}" type="presOf" srcId="{0852C62F-F241-4157-9122-39AB5A81C3FB}" destId="{48CFF13F-4AF9-460B-90AE-F290B5E1D536}" srcOrd="0" destOrd="0" presId="urn:microsoft.com/office/officeart/2005/8/layout/hProcess4"/>
    <dgm:cxn modelId="{863C6AB9-3FAC-40E5-967C-38B68D2B3AD5}" type="presOf" srcId="{60AED0CA-9856-4967-AF58-EF93B16975D2}" destId="{640A6097-B2C9-404B-B811-7801A6056D53}" srcOrd="0" destOrd="0" presId="urn:microsoft.com/office/officeart/2005/8/layout/hProcess4"/>
    <dgm:cxn modelId="{2F7EABC1-C3C9-4E0E-8E9C-46911407B1B3}" type="presOf" srcId="{235A55A1-2ACF-4898-B439-A772A42D52D8}" destId="{C65139E4-9B6E-4DBB-8CD3-D02794327D7E}" srcOrd="0" destOrd="0" presId="urn:microsoft.com/office/officeart/2005/8/layout/hProcess4"/>
    <dgm:cxn modelId="{E611E8C5-467A-4E06-9618-C8B6BD163B05}" srcId="{60AED0CA-9856-4967-AF58-EF93B16975D2}" destId="{73676C13-5379-496A-B03B-2FA028F2B34B}" srcOrd="0" destOrd="0" parTransId="{F6942305-5617-4CA7-9D53-1977E6B04E24}" sibTransId="{085A1174-FD7B-4791-A34B-178334C3336F}"/>
    <dgm:cxn modelId="{4F83BCCF-E233-4D18-9E5E-50E530A2FFD6}" srcId="{8CB9B0D6-5938-4292-AD1C-BD85CB49A8A8}" destId="{60AED0CA-9856-4967-AF58-EF93B16975D2}" srcOrd="2" destOrd="0" parTransId="{E6304B5A-0439-4FD3-8250-1F76254CCD4A}" sibTransId="{F2953A67-4F9F-4AB8-93A5-56C63434427A}"/>
    <dgm:cxn modelId="{DB0D7CD8-5099-40D7-883D-A91CADF7EACB}" srcId="{4EFB8F4F-3388-4EDD-8355-E512DEF63193}" destId="{16405088-03BE-428A-933E-C9B185D9B9EC}" srcOrd="0" destOrd="0" parTransId="{AB01C029-AB5D-4021-A004-07AC217051BB}" sibTransId="{1B4AA813-EF21-4EA3-8A94-412282AA2598}"/>
    <dgm:cxn modelId="{FEC5ACE7-B06C-4714-A56A-C09FCF8EFAA9}" type="presOf" srcId="{3BD307CB-70F3-4FCC-A6A1-51FEF4DBFBAE}" destId="{3945DF5B-6FCA-4B2F-8847-843F1C777EB2}" srcOrd="0" destOrd="0" presId="urn:microsoft.com/office/officeart/2005/8/layout/hProcess4"/>
    <dgm:cxn modelId="{039C56EE-76A3-4B55-A5C6-F939D9DFE627}" type="presOf" srcId="{5EE2CA07-9CE1-456D-89DD-F3D4093DBC15}" destId="{ECB8D890-A853-4942-83D2-73B604239ADE}" srcOrd="0" destOrd="1" presId="urn:microsoft.com/office/officeart/2005/8/layout/hProcess4"/>
    <dgm:cxn modelId="{B59B36FF-752C-463D-99BE-31BB6E861EA2}" srcId="{8CB9B0D6-5938-4292-AD1C-BD85CB49A8A8}" destId="{F9DEAD21-2164-4DE5-8636-AA8713372D96}" srcOrd="1" destOrd="0" parTransId="{DEAE96F7-75DD-41E9-9FD6-34AF552CEED8}" sibTransId="{0852C62F-F241-4157-9122-39AB5A81C3FB}"/>
    <dgm:cxn modelId="{2AB13EC0-434D-4B59-AFB5-9FD70130EEC4}" type="presParOf" srcId="{9D8EEBE4-0257-4FC7-A839-4676643CA408}" destId="{A7FC039C-EF08-4719-841E-61C3F2C0C960}" srcOrd="0" destOrd="0" presId="urn:microsoft.com/office/officeart/2005/8/layout/hProcess4"/>
    <dgm:cxn modelId="{D21D5C0A-8574-4167-B31C-912D7E9882F0}" type="presParOf" srcId="{9D8EEBE4-0257-4FC7-A839-4676643CA408}" destId="{36C80374-3298-47D3-818C-B3828712D9D8}" srcOrd="1" destOrd="0" presId="urn:microsoft.com/office/officeart/2005/8/layout/hProcess4"/>
    <dgm:cxn modelId="{6F7B39CD-BFD5-4ADD-8437-36E30DD7298D}" type="presParOf" srcId="{9D8EEBE4-0257-4FC7-A839-4676643CA408}" destId="{F34BAAD8-976A-4DA3-9FC1-59BBD32B99FA}" srcOrd="2" destOrd="0" presId="urn:microsoft.com/office/officeart/2005/8/layout/hProcess4"/>
    <dgm:cxn modelId="{3F93D3CF-9B3C-44B5-BAE2-595A464FA491}" type="presParOf" srcId="{F34BAAD8-976A-4DA3-9FC1-59BBD32B99FA}" destId="{11FA3AF2-5277-4BF4-990F-0770B2B5DA15}" srcOrd="0" destOrd="0" presId="urn:microsoft.com/office/officeart/2005/8/layout/hProcess4"/>
    <dgm:cxn modelId="{89E43E79-CEAA-47FB-8861-6B36138901D7}" type="presParOf" srcId="{11FA3AF2-5277-4BF4-990F-0770B2B5DA15}" destId="{88C22C2C-7727-4B86-9A6C-D546BCD58875}" srcOrd="0" destOrd="0" presId="urn:microsoft.com/office/officeart/2005/8/layout/hProcess4"/>
    <dgm:cxn modelId="{999F8C32-444B-4961-B62A-FD4AD62423ED}" type="presParOf" srcId="{11FA3AF2-5277-4BF4-990F-0770B2B5DA15}" destId="{ECB8D890-A853-4942-83D2-73B604239ADE}" srcOrd="1" destOrd="0" presId="urn:microsoft.com/office/officeart/2005/8/layout/hProcess4"/>
    <dgm:cxn modelId="{3595EC7C-7D6E-44F7-911D-6CD336151ED0}" type="presParOf" srcId="{11FA3AF2-5277-4BF4-990F-0770B2B5DA15}" destId="{73C056EB-DAE5-442F-BF38-56A085E07125}" srcOrd="2" destOrd="0" presId="urn:microsoft.com/office/officeart/2005/8/layout/hProcess4"/>
    <dgm:cxn modelId="{FFFBF750-B243-491D-A513-5667239C63C2}" type="presParOf" srcId="{11FA3AF2-5277-4BF4-990F-0770B2B5DA15}" destId="{414DE2A5-1349-4716-BE2C-51FEF88F870F}" srcOrd="3" destOrd="0" presId="urn:microsoft.com/office/officeart/2005/8/layout/hProcess4"/>
    <dgm:cxn modelId="{31C8ABCE-7BC5-4939-BA73-6E1E1E4D6A3D}" type="presParOf" srcId="{11FA3AF2-5277-4BF4-990F-0770B2B5DA15}" destId="{1090A7A7-CBA3-40AD-AFF6-C86EBDBC835A}" srcOrd="4" destOrd="0" presId="urn:microsoft.com/office/officeart/2005/8/layout/hProcess4"/>
    <dgm:cxn modelId="{7E6CEFE0-41B6-4EB0-9D91-B8AF316FA351}" type="presParOf" srcId="{F34BAAD8-976A-4DA3-9FC1-59BBD32B99FA}" destId="{C65139E4-9B6E-4DBB-8CD3-D02794327D7E}" srcOrd="1" destOrd="0" presId="urn:microsoft.com/office/officeart/2005/8/layout/hProcess4"/>
    <dgm:cxn modelId="{5F4536E9-629E-499F-9177-4AE59DD38799}" type="presParOf" srcId="{F34BAAD8-976A-4DA3-9FC1-59BBD32B99FA}" destId="{32DF5FD5-6C0C-48E1-A0F9-58A5BEBA90A7}" srcOrd="2" destOrd="0" presId="urn:microsoft.com/office/officeart/2005/8/layout/hProcess4"/>
    <dgm:cxn modelId="{B29EF57E-C503-4E71-9A9E-69D6EE907BE0}" type="presParOf" srcId="{32DF5FD5-6C0C-48E1-A0F9-58A5BEBA90A7}" destId="{6F0EEFC9-740F-442D-9F84-C1618E3E0123}" srcOrd="0" destOrd="0" presId="urn:microsoft.com/office/officeart/2005/8/layout/hProcess4"/>
    <dgm:cxn modelId="{742030D1-3329-439F-BD86-7FC5DAA84D56}" type="presParOf" srcId="{32DF5FD5-6C0C-48E1-A0F9-58A5BEBA90A7}" destId="{3945DF5B-6FCA-4B2F-8847-843F1C777EB2}" srcOrd="1" destOrd="0" presId="urn:microsoft.com/office/officeart/2005/8/layout/hProcess4"/>
    <dgm:cxn modelId="{B5121192-2036-4735-B04E-7EC18F2E8B93}" type="presParOf" srcId="{32DF5FD5-6C0C-48E1-A0F9-58A5BEBA90A7}" destId="{CF8492B4-F8E7-4C34-9852-513A51E7A44B}" srcOrd="2" destOrd="0" presId="urn:microsoft.com/office/officeart/2005/8/layout/hProcess4"/>
    <dgm:cxn modelId="{6D6D9632-B427-48AC-8BE3-8D8BACCC78B4}" type="presParOf" srcId="{32DF5FD5-6C0C-48E1-A0F9-58A5BEBA90A7}" destId="{22C86217-EA4F-405B-A82D-C0C5E3142986}" srcOrd="3" destOrd="0" presId="urn:microsoft.com/office/officeart/2005/8/layout/hProcess4"/>
    <dgm:cxn modelId="{BAE82F37-77C3-497C-A230-047843257FA7}" type="presParOf" srcId="{32DF5FD5-6C0C-48E1-A0F9-58A5BEBA90A7}" destId="{02B52DFC-C9F4-4137-AF10-8C1B41758AD0}" srcOrd="4" destOrd="0" presId="urn:microsoft.com/office/officeart/2005/8/layout/hProcess4"/>
    <dgm:cxn modelId="{4EA9FDC3-D90A-432F-A76C-D8E29E27CE4D}" type="presParOf" srcId="{F34BAAD8-976A-4DA3-9FC1-59BBD32B99FA}" destId="{48CFF13F-4AF9-460B-90AE-F290B5E1D536}" srcOrd="3" destOrd="0" presId="urn:microsoft.com/office/officeart/2005/8/layout/hProcess4"/>
    <dgm:cxn modelId="{1E676D6D-B978-4D76-B3EA-D45B3747963E}" type="presParOf" srcId="{F34BAAD8-976A-4DA3-9FC1-59BBD32B99FA}" destId="{2B967C35-2440-4FFA-BCA8-A82BDE46329A}" srcOrd="4" destOrd="0" presId="urn:microsoft.com/office/officeart/2005/8/layout/hProcess4"/>
    <dgm:cxn modelId="{ADCC6658-C37C-4299-85F3-B92080214B06}" type="presParOf" srcId="{2B967C35-2440-4FFA-BCA8-A82BDE46329A}" destId="{954B370E-396E-4C70-9E0A-4B7B170347EE}" srcOrd="0" destOrd="0" presId="urn:microsoft.com/office/officeart/2005/8/layout/hProcess4"/>
    <dgm:cxn modelId="{AB48688A-4AB2-44E8-9E36-32112FAD4127}" type="presParOf" srcId="{2B967C35-2440-4FFA-BCA8-A82BDE46329A}" destId="{321389A2-C4AE-4C06-9E71-9373085E47BE}" srcOrd="1" destOrd="0" presId="urn:microsoft.com/office/officeart/2005/8/layout/hProcess4"/>
    <dgm:cxn modelId="{36DDDBE3-32B5-48AB-9722-ABEB953AC577}" type="presParOf" srcId="{2B967C35-2440-4FFA-BCA8-A82BDE46329A}" destId="{32ED9C41-9730-45E8-AD23-717D31752DFE}" srcOrd="2" destOrd="0" presId="urn:microsoft.com/office/officeart/2005/8/layout/hProcess4"/>
    <dgm:cxn modelId="{E19F9AF3-B811-40F2-9C07-665E094E481F}" type="presParOf" srcId="{2B967C35-2440-4FFA-BCA8-A82BDE46329A}" destId="{640A6097-B2C9-404B-B811-7801A6056D53}" srcOrd="3" destOrd="0" presId="urn:microsoft.com/office/officeart/2005/8/layout/hProcess4"/>
    <dgm:cxn modelId="{2FB2E983-3423-4554-986F-D4B8A18C844F}" type="presParOf" srcId="{2B967C35-2440-4FFA-BCA8-A82BDE46329A}" destId="{9A944FC8-23C6-479B-8D52-CFC11AB84B5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8D890-A853-4942-83D2-73B604239ADE}">
      <dsp:nvSpPr>
        <dsp:cNvPr id="0" name=""/>
        <dsp:cNvSpPr/>
      </dsp:nvSpPr>
      <dsp:spPr>
        <a:xfrm>
          <a:off x="423542" y="1109591"/>
          <a:ext cx="2585086" cy="2132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0" algn="l" defTabSz="10223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300" b="1" kern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rPr>
            <a:t>Alternatives Identification</a:t>
          </a:r>
        </a:p>
        <a:p>
          <a:pPr marL="228600" lvl="1" indent="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i="1" kern="1200" dirty="0">
              <a:latin typeface="Arial" panose="020B0604020202020204" pitchFamily="34" charset="0"/>
              <a:cs typeface="Arial" panose="020B0604020202020204" pitchFamily="34" charset="0"/>
            </a:rPr>
            <a:t>All possible options</a:t>
          </a:r>
        </a:p>
      </dsp:txBody>
      <dsp:txXfrm>
        <a:off x="472609" y="1158658"/>
        <a:ext cx="2486952" cy="1577131"/>
      </dsp:txXfrm>
    </dsp:sp>
    <dsp:sp modelId="{C65139E4-9B6E-4DBB-8CD3-D02794327D7E}">
      <dsp:nvSpPr>
        <dsp:cNvPr id="0" name=""/>
        <dsp:cNvSpPr/>
      </dsp:nvSpPr>
      <dsp:spPr>
        <a:xfrm>
          <a:off x="1846782" y="1511413"/>
          <a:ext cx="3007450" cy="3007450"/>
        </a:xfrm>
        <a:prstGeom prst="leftCircularArrow">
          <a:avLst>
            <a:gd name="adj1" fmla="val 3671"/>
            <a:gd name="adj2" fmla="val 457399"/>
            <a:gd name="adj3" fmla="val 2232910"/>
            <a:gd name="adj4" fmla="val 9024489"/>
            <a:gd name="adj5" fmla="val 4283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DE2A5-1349-4716-BE2C-51FEF88F870F}">
      <dsp:nvSpPr>
        <dsp:cNvPr id="0" name=""/>
        <dsp:cNvSpPr/>
      </dsp:nvSpPr>
      <dsp:spPr>
        <a:xfrm>
          <a:off x="998006" y="2784856"/>
          <a:ext cx="2297854" cy="913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Arial" panose="020B0604020202020204" pitchFamily="34" charset="0"/>
              <a:cs typeface="Arial" panose="020B0604020202020204" pitchFamily="34" charset="0"/>
            </a:rPr>
            <a:t>12 Alternatives</a:t>
          </a:r>
        </a:p>
      </dsp:txBody>
      <dsp:txXfrm>
        <a:off x="1024770" y="2811620"/>
        <a:ext cx="2244326" cy="860252"/>
      </dsp:txXfrm>
    </dsp:sp>
    <dsp:sp modelId="{3945DF5B-6FCA-4B2F-8847-843F1C777EB2}">
      <dsp:nvSpPr>
        <dsp:cNvPr id="0" name=""/>
        <dsp:cNvSpPr/>
      </dsp:nvSpPr>
      <dsp:spPr>
        <a:xfrm>
          <a:off x="3821640" y="1109591"/>
          <a:ext cx="2585086" cy="2132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0" lvl="1" indent="0" algn="l" defTabSz="10223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300" b="1" kern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rPr>
            <a:t>Tier I Evaluation</a:t>
          </a:r>
          <a:endParaRPr lang="en-US" sz="2300" kern="1200" dirty="0">
            <a:solidFill>
              <a:schemeClr val="accent3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0" algn="l" defTabSz="10223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300" i="1" kern="1200" dirty="0">
              <a:latin typeface="Arial" panose="020B0604020202020204" pitchFamily="34" charset="0"/>
              <a:cs typeface="Arial" panose="020B0604020202020204" pitchFamily="34" charset="0"/>
            </a:rPr>
            <a:t>Identify feasible and reasonable options</a:t>
          </a:r>
        </a:p>
      </dsp:txBody>
      <dsp:txXfrm>
        <a:off x="3870707" y="1615548"/>
        <a:ext cx="2486952" cy="1577131"/>
      </dsp:txXfrm>
    </dsp:sp>
    <dsp:sp modelId="{48CFF13F-4AF9-460B-90AE-F290B5E1D536}">
      <dsp:nvSpPr>
        <dsp:cNvPr id="0" name=""/>
        <dsp:cNvSpPr/>
      </dsp:nvSpPr>
      <dsp:spPr>
        <a:xfrm>
          <a:off x="5223338" y="-251125"/>
          <a:ext cx="3337767" cy="3337767"/>
        </a:xfrm>
        <a:prstGeom prst="circularArrow">
          <a:avLst>
            <a:gd name="adj1" fmla="val 3308"/>
            <a:gd name="adj2" fmla="val 408578"/>
            <a:gd name="adj3" fmla="val 19415911"/>
            <a:gd name="adj4" fmla="val 12575511"/>
            <a:gd name="adj5" fmla="val 3859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86217-EA4F-405B-A82D-C0C5E3142986}">
      <dsp:nvSpPr>
        <dsp:cNvPr id="0" name=""/>
        <dsp:cNvSpPr/>
      </dsp:nvSpPr>
      <dsp:spPr>
        <a:xfrm>
          <a:off x="4396104" y="652700"/>
          <a:ext cx="2297854" cy="913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Arial" panose="020B0604020202020204" pitchFamily="34" charset="0"/>
              <a:cs typeface="Arial" panose="020B0604020202020204" pitchFamily="34" charset="0"/>
            </a:rPr>
            <a:t>4 Alternatives</a:t>
          </a:r>
        </a:p>
      </dsp:txBody>
      <dsp:txXfrm>
        <a:off x="4422868" y="679464"/>
        <a:ext cx="2244326" cy="860252"/>
      </dsp:txXfrm>
    </dsp:sp>
    <dsp:sp modelId="{321389A2-C4AE-4C06-9E71-9373085E47BE}">
      <dsp:nvSpPr>
        <dsp:cNvPr id="0" name=""/>
        <dsp:cNvSpPr/>
      </dsp:nvSpPr>
      <dsp:spPr>
        <a:xfrm>
          <a:off x="7219739" y="1109591"/>
          <a:ext cx="2585086" cy="2132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0" lvl="1" indent="0" algn="l" defTabSz="10223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300" b="1" kern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rPr>
            <a:t>Tier II Evaluation</a:t>
          </a:r>
          <a:endParaRPr lang="en-US" sz="2300" kern="1200" dirty="0">
            <a:solidFill>
              <a:schemeClr val="accent3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0" algn="l" defTabSz="10223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300" i="1" kern="1200" dirty="0">
              <a:latin typeface="Arial" panose="020B0604020202020204" pitchFamily="34" charset="0"/>
              <a:cs typeface="Arial" panose="020B0604020202020204" pitchFamily="34" charset="0"/>
            </a:rPr>
            <a:t>Identify best performing options</a:t>
          </a:r>
        </a:p>
      </dsp:txBody>
      <dsp:txXfrm>
        <a:off x="7268806" y="1158658"/>
        <a:ext cx="2486952" cy="1577131"/>
      </dsp:txXfrm>
    </dsp:sp>
    <dsp:sp modelId="{640A6097-B2C9-404B-B811-7801A6056D53}">
      <dsp:nvSpPr>
        <dsp:cNvPr id="0" name=""/>
        <dsp:cNvSpPr/>
      </dsp:nvSpPr>
      <dsp:spPr>
        <a:xfrm>
          <a:off x="7794202" y="2784856"/>
          <a:ext cx="2297854" cy="913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Arial" panose="020B0604020202020204" pitchFamily="34" charset="0"/>
              <a:cs typeface="Arial" panose="020B0604020202020204" pitchFamily="34" charset="0"/>
            </a:rPr>
            <a:t>2 Alternatives</a:t>
          </a:r>
        </a:p>
      </dsp:txBody>
      <dsp:txXfrm>
        <a:off x="7820966" y="2811620"/>
        <a:ext cx="2244326" cy="860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DADD-BFC5-4F00-A6AB-ACFE21E29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310658-C115-4AF1-A2EC-00CEE4BA4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52111-0717-41A1-8509-7FBA5B18E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9599-FD2E-441B-A95C-22D061C9CC15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2E6BA-D248-4208-BD79-79613344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9DDFF-B18D-4B04-A38C-EFB4C954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1162-6A11-4B7B-8440-69F1B811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403C8-E247-4B16-9257-E55ABB221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4A5AE9-5804-4E2E-83BD-0E480F322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380F1-718E-4EE1-BF8A-9B78FAB46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9599-FD2E-441B-A95C-22D061C9CC15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E28B0-7799-4958-8142-8CEE93142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31873-6A61-46B8-9A4F-57813E699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1162-6A11-4B7B-8440-69F1B811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9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F612EF-A6D5-48E5-B67B-2CE8CCE42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CF07C-F86E-4DF7-B7EF-7FBC74F47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ADCA2-7CFA-446D-A421-8943EFFBE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9599-FD2E-441B-A95C-22D061C9CC15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BF76C-584F-479D-ACB9-5E142759F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120E5-0A60-4CC5-B84A-DF543DEF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1162-6A11-4B7B-8440-69F1B811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5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8E11A-AFBC-4DDF-BE5C-086A7964A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67C96-C136-445D-8957-E0BC41C8F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C8B53-ECEC-49C1-A2F2-D3BB33148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9599-FD2E-441B-A95C-22D061C9CC15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3DE65-BAE6-42B7-95DA-BBCA2F713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15171-88FE-4F7D-9218-25A453D59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1162-6A11-4B7B-8440-69F1B811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4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8DD67-25BF-4D53-A873-5955D2B6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1DAFA-B79D-4A1F-9DFA-133EA6522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DA101-81B7-4BEF-8988-5F7E9AAD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9599-FD2E-441B-A95C-22D061C9CC15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2E279-E4A6-4500-948D-9880292B8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C1C33-E7F3-49E4-98E0-6EE3CD3E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1162-6A11-4B7B-8440-69F1B811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A86F1-EAC7-493C-AE8D-CCCE55FF0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734FD-3400-4889-B5F9-BF46D4493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75897-8963-41CB-9DE1-68630B2AA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59792-E8B2-4D6A-BB5A-51FC679CD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9599-FD2E-441B-A95C-22D061C9CC15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BF782-92F5-4BCE-A14F-6223E6E1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AA0CD-77A5-4EB1-8474-1BB0E4679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1162-6A11-4B7B-8440-69F1B811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7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AB1E7-3DB0-43A7-B486-A8B1135F2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DA-05F1-4DBD-9E41-6B5A8D2EF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2F309-F3B6-4A6F-B0EB-32EBAB5B6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4DAB01-4785-4439-9CB5-74D73E2B1B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28F66C-035A-45CC-A479-2291F39319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F10492-9B6F-4D2A-807E-B31C5F9D5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9599-FD2E-441B-A95C-22D061C9CC15}" type="datetimeFigureOut">
              <a:rPr lang="en-US" smtClean="0"/>
              <a:t>10/8/20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94AC0C-5A94-4619-AF76-20A15337A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B5FD9A-2205-487F-AED5-6631A801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1162-6A11-4B7B-8440-69F1B811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0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629B0-1FBE-4AD2-8959-A6A88DE7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8A4265-5FB1-4D06-82BD-3039DE03A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9599-FD2E-441B-A95C-22D061C9CC15}" type="datetimeFigureOut">
              <a:rPr lang="en-US" smtClean="0"/>
              <a:t>10/8/20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8783C9-1E9B-46F1-8F9B-F319A6F21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9358A-D855-45C7-A101-599112BB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1162-6A11-4B7B-8440-69F1B811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6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586D0F-5D93-466A-BABB-DAA5D4BCD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9599-FD2E-441B-A95C-22D061C9CC15}" type="datetimeFigureOut">
              <a:rPr lang="en-US" smtClean="0"/>
              <a:t>10/8/20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04F7E-3A5B-4C96-ACF2-824943EA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13686-556F-425F-84D3-0EC72CE99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1162-6A11-4B7B-8440-69F1B811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1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B880A-AEEF-4EC7-BB98-59680EE85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AC944-A238-4ECB-921A-77E841B07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6C22C-4362-41DE-9615-3AA96F7EF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D78B0-B4AE-4A73-B6FB-42F97E8C9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9599-FD2E-441B-A95C-22D061C9CC15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CC9FB8-D8D5-4F0F-B4C3-F30FFF6F6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2A776-8D6B-425C-A141-015D912D8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1162-6A11-4B7B-8440-69F1B811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3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8562D-593B-491C-ADAD-C1737A6D5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77A810-B760-4726-BB1A-5CE098AC3B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5523E-2B38-44B2-8A82-97505F40F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5B2E3-A221-4FB6-A9D3-1332EE944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9599-FD2E-441B-A95C-22D061C9CC15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43340-90BC-49CD-960F-CF7D4C520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1867B-B940-4AE8-B44E-B0742EEE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1162-6A11-4B7B-8440-69F1B811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5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2D31A9-9F1E-4084-9C29-DF04D18A8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AEEEB-4BEB-4987-B296-A366BF5B3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7246E-02E1-4979-8B53-0C15AA7EE1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F9599-FD2E-441B-A95C-22D061C9CC15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57FFC-2D92-4EF6-AB0C-0E6BA37FC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F08F7-F5D3-490A-8EF7-226EE4B2D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91162-6A11-4B7B-8440-69F1B811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3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40CA114-B78B-4E3B-A785-96745276B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F894443-89FC-4C1B-A7F6-107AAB12DAFF}"/>
              </a:ext>
            </a:extLst>
          </p:cNvPr>
          <p:cNvSpPr/>
          <p:nvPr/>
        </p:nvSpPr>
        <p:spPr>
          <a:xfrm>
            <a:off x="0" y="5158437"/>
            <a:ext cx="12192000" cy="169956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204100-1B53-4BF2-AA7D-FB1B09AC3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845" y="5386580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pc="120">
                <a:latin typeface="Arial Narrow" panose="020B0606020202030204" pitchFamily="34" charset="0"/>
              </a:rPr>
              <a:t>Virtual Public Meeting</a:t>
            </a:r>
            <a:endParaRPr lang="en-US" spc="120" dirty="0">
              <a:latin typeface="Arial Narrow" panose="020B0606020202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D3A899-A4E1-42E3-AB37-9CDBB1170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7816" y="544117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October 14, 2020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CF0E0A-EA9A-48FB-972D-A5ED19EF7C36}"/>
              </a:ext>
            </a:extLst>
          </p:cNvPr>
          <p:cNvCxnSpPr/>
          <p:nvPr/>
        </p:nvCxnSpPr>
        <p:spPr>
          <a:xfrm>
            <a:off x="8386843" y="5582194"/>
            <a:ext cx="0" cy="8621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6B45CBC-0E06-496B-8ED5-C463E2513885}"/>
              </a:ext>
            </a:extLst>
          </p:cNvPr>
          <p:cNvSpPr/>
          <p:nvPr/>
        </p:nvSpPr>
        <p:spPr>
          <a:xfrm>
            <a:off x="0" y="0"/>
            <a:ext cx="12192000" cy="52641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E957369-3593-4941-8222-BD5512EE22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1" b="9493"/>
          <a:stretch/>
        </p:blipFill>
        <p:spPr>
          <a:xfrm>
            <a:off x="20" y="191593"/>
            <a:ext cx="1219198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67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56EEDE3-79AC-4836-8206-929799552F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A64624-AEEE-40DD-9AD8-B38FD90A5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8943" y="584871"/>
            <a:ext cx="8367932" cy="55258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7E9A04-63D4-4F11-A6C8-94D671B5FD3C}"/>
              </a:ext>
            </a:extLst>
          </p:cNvPr>
          <p:cNvSpPr/>
          <p:nvPr/>
        </p:nvSpPr>
        <p:spPr>
          <a:xfrm>
            <a:off x="0" y="0"/>
            <a:ext cx="35941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495CEE-D61A-4BB2-B658-9F79D7DAA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317871"/>
            <a:ext cx="3594100" cy="145820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200" b="1" dirty="0">
                <a:solidFill>
                  <a:schemeClr val="bg1"/>
                </a:solidFill>
                <a:latin typeface="Arial Narrow" panose="020B0606020202030204" pitchFamily="34" charset="0"/>
              </a:rPr>
              <a:t>NEXT STEPS</a:t>
            </a:r>
            <a:endParaRPr lang="en-US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0F359A-6359-4CA2-8931-7D4B0C6E0ECE}"/>
              </a:ext>
            </a:extLst>
          </p:cNvPr>
          <p:cNvCxnSpPr/>
          <p:nvPr/>
        </p:nvCxnSpPr>
        <p:spPr>
          <a:xfrm>
            <a:off x="369248" y="2630309"/>
            <a:ext cx="26797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96F4667-6634-40A8-A595-11B422344966}"/>
              </a:ext>
            </a:extLst>
          </p:cNvPr>
          <p:cNvSpPr/>
          <p:nvPr/>
        </p:nvSpPr>
        <p:spPr>
          <a:xfrm>
            <a:off x="260255" y="3009341"/>
            <a:ext cx="34382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crossing (RRFB)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811089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376A8FB-0957-4DF2-B1C7-07B06EEEC3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695252-916E-46C6-93B0-677C4B1DCD30}"/>
              </a:ext>
            </a:extLst>
          </p:cNvPr>
          <p:cNvSpPr/>
          <p:nvPr/>
        </p:nvSpPr>
        <p:spPr>
          <a:xfrm>
            <a:off x="0" y="1"/>
            <a:ext cx="4339988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90D3A4-2BEC-40B8-BC35-DAA0755584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2"/>
          <a:stretch/>
        </p:blipFill>
        <p:spPr>
          <a:xfrm>
            <a:off x="4615143" y="1536135"/>
            <a:ext cx="7286384" cy="49124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FF6F8D-197F-4845-854D-701096F5D0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5" r="17277"/>
          <a:stretch/>
        </p:blipFill>
        <p:spPr>
          <a:xfrm>
            <a:off x="0" y="2"/>
            <a:ext cx="4339989" cy="68579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0C45C12-BBC8-49A4-B3CA-1E705237A2DC}"/>
              </a:ext>
            </a:extLst>
          </p:cNvPr>
          <p:cNvSpPr txBox="1"/>
          <p:nvPr/>
        </p:nvSpPr>
        <p:spPr>
          <a:xfrm>
            <a:off x="4615143" y="409433"/>
            <a:ext cx="7083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Arial Narrow" panose="020B0606020202030204" pitchFamily="34" charset="0"/>
              </a:rPr>
              <a:t>STAY IN THE KNOW</a:t>
            </a:r>
          </a:p>
        </p:txBody>
      </p:sp>
    </p:spTree>
    <p:extLst>
      <p:ext uri="{BB962C8B-B14F-4D97-AF65-F5344CB8AC3E}">
        <p14:creationId xmlns:p14="http://schemas.microsoft.com/office/powerpoint/2010/main" val="3063160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A0110C-C622-4C86-8AFB-38A4C4F17C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43626A-2E43-4DEB-87EA-E6366957B0EE}"/>
              </a:ext>
            </a:extLst>
          </p:cNvPr>
          <p:cNvSpPr/>
          <p:nvPr/>
        </p:nvSpPr>
        <p:spPr>
          <a:xfrm>
            <a:off x="0" y="4166438"/>
            <a:ext cx="12192000" cy="26915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71B27-0B35-41B4-80F9-F0566259F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70" y="4849438"/>
            <a:ext cx="3686041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MDT’S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13684-50CD-454E-A024-544401D2B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1656" y="4514503"/>
            <a:ext cx="7247259" cy="199543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sz="36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MDT’s guiding mission is to serve the public by providing a transportation system and services that emphasize </a:t>
            </a:r>
            <a:r>
              <a:rPr lang="en-US" sz="3600" b="1" i="1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quality, safety, cost effectiveness, economic vitality, and sensitivity to the environment.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0B4E99-5D9E-4FBC-BA97-117921A55570}"/>
              </a:ext>
            </a:extLst>
          </p:cNvPr>
          <p:cNvSpPr txBox="1">
            <a:spLocks/>
          </p:cNvSpPr>
          <p:nvPr/>
        </p:nvSpPr>
        <p:spPr>
          <a:xfrm>
            <a:off x="210970" y="843272"/>
            <a:ext cx="3875700" cy="2981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3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“Through education, enforcement, engineering, and emergency medical response we’re </a:t>
            </a:r>
            <a:r>
              <a:rPr lang="en-US" sz="3200" b="1" i="1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toward zero deaths and injuries</a:t>
            </a:r>
            <a:r>
              <a:rPr lang="en-US" sz="3200" i="1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on Montana roadways.”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—Mike Tooley, Director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95969E-AE94-40F1-8604-71F389CBD5BC}"/>
              </a:ext>
            </a:extLst>
          </p:cNvPr>
          <p:cNvSpPr txBox="1">
            <a:spLocks/>
          </p:cNvSpPr>
          <p:nvPr/>
        </p:nvSpPr>
        <p:spPr>
          <a:xfrm>
            <a:off x="6664449" y="3329731"/>
            <a:ext cx="4377744" cy="7501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baseline="30000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LEARN MORE ABOUT VISION ZERO AT</a:t>
            </a:r>
          </a:p>
          <a:p>
            <a:pPr marL="0" indent="0" algn="ctr">
              <a:buNone/>
            </a:pPr>
            <a:r>
              <a:rPr lang="en-US" spc="200" baseline="30000" dirty="0">
                <a:latin typeface="Arial" panose="020B0604020202020204" pitchFamily="34" charset="0"/>
                <a:cs typeface="Arial" panose="020B0604020202020204" pitchFamily="34" charset="0"/>
              </a:rPr>
              <a:t>www.mdt.mt.gov/visionzero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AEEAAC2-88C2-4C5F-8223-563111AED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85" y="348064"/>
            <a:ext cx="7492931" cy="261717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9DA635-7B53-49A9-A36E-0D372C0FF36A}"/>
              </a:ext>
            </a:extLst>
          </p:cNvPr>
          <p:cNvCxnSpPr/>
          <p:nvPr/>
        </p:nvCxnSpPr>
        <p:spPr>
          <a:xfrm>
            <a:off x="4188270" y="4849438"/>
            <a:ext cx="0" cy="13255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82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3FF750-A0E0-487B-8B51-83B71E4772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4729922-FC81-4D95-AE45-A2AFD5757B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0957" r="-13" b="30296"/>
          <a:stretch/>
        </p:blipFill>
        <p:spPr>
          <a:xfrm>
            <a:off x="20" y="0"/>
            <a:ext cx="1219198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52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B5466C-F62F-4BBC-AFFD-D1D13464276B}"/>
              </a:ext>
            </a:extLst>
          </p:cNvPr>
          <p:cNvSpPr/>
          <p:nvPr/>
        </p:nvSpPr>
        <p:spPr>
          <a:xfrm>
            <a:off x="0" y="0"/>
            <a:ext cx="12192000" cy="5158437"/>
          </a:xfrm>
          <a:prstGeom prst="rect">
            <a:avLst/>
          </a:prstGeom>
          <a:solidFill>
            <a:srgbClr val="ED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7D32ED-B672-4EBD-AE74-61579DE3FEE6}"/>
              </a:ext>
            </a:extLst>
          </p:cNvPr>
          <p:cNvSpPr/>
          <p:nvPr/>
        </p:nvSpPr>
        <p:spPr>
          <a:xfrm>
            <a:off x="0" y="5158437"/>
            <a:ext cx="12192000" cy="16995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B5704D-3752-4124-928E-A5E9A9F87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345437"/>
            <a:ext cx="10515600" cy="1325563"/>
          </a:xfrm>
        </p:spPr>
        <p:txBody>
          <a:bodyPr/>
          <a:lstStyle/>
          <a:p>
            <a:pPr algn="ctr"/>
            <a:r>
              <a:rPr lang="en-US" b="1" spc="150" dirty="0">
                <a:solidFill>
                  <a:schemeClr val="bg1"/>
                </a:solidFill>
                <a:latin typeface="Arial Narrow" panose="020B0606020202030204" pitchFamily="34" charset="0"/>
              </a:rPr>
              <a:t>YOUR TOP PRIORITIES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01F7F4-3910-4A5A-A364-898485108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0506"/>
            <a:ext cx="12191999" cy="31781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BCC2D8-4415-45CE-826E-64748B4FB831}"/>
              </a:ext>
            </a:extLst>
          </p:cNvPr>
          <p:cNvSpPr txBox="1"/>
          <p:nvPr/>
        </p:nvSpPr>
        <p:spPr>
          <a:xfrm>
            <a:off x="3" y="3288620"/>
            <a:ext cx="1175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Provide a Safe Crossing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8A3A57-DF64-46B8-8490-E84755D8D319}"/>
              </a:ext>
            </a:extLst>
          </p:cNvPr>
          <p:cNvSpPr txBox="1"/>
          <p:nvPr/>
        </p:nvSpPr>
        <p:spPr>
          <a:xfrm>
            <a:off x="1589318" y="3288620"/>
            <a:ext cx="1175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Improve Left Turn from Batavia Lane to Hwy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F86078-EA90-459B-B36F-06C571B5296D}"/>
              </a:ext>
            </a:extLst>
          </p:cNvPr>
          <p:cNvSpPr txBox="1"/>
          <p:nvPr/>
        </p:nvSpPr>
        <p:spPr>
          <a:xfrm>
            <a:off x="2975432" y="3288620"/>
            <a:ext cx="1277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Decrease Speeds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D4EFA7-CA07-4B83-B0CA-764D062E1421}"/>
              </a:ext>
            </a:extLst>
          </p:cNvPr>
          <p:cNvSpPr txBox="1"/>
          <p:nvPr/>
        </p:nvSpPr>
        <p:spPr>
          <a:xfrm>
            <a:off x="4426857" y="3288620"/>
            <a:ext cx="1465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Improve Access and Circulation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5951B5-634D-43F6-8D48-54C927211DFF}"/>
              </a:ext>
            </a:extLst>
          </p:cNvPr>
          <p:cNvSpPr txBox="1"/>
          <p:nvPr/>
        </p:nvSpPr>
        <p:spPr>
          <a:xfrm>
            <a:off x="6212122" y="3288620"/>
            <a:ext cx="117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Improve Visibility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2782D5-644B-4D49-B2D4-996C23DF4AD1}"/>
              </a:ext>
            </a:extLst>
          </p:cNvPr>
          <p:cNvSpPr txBox="1"/>
          <p:nvPr/>
        </p:nvSpPr>
        <p:spPr>
          <a:xfrm>
            <a:off x="7387779" y="3288620"/>
            <a:ext cx="14659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Improve Right Turn from Hwy 2 to Batavia Lane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1A17EA-0E6E-4623-ACDD-BBB2F13A1973}"/>
              </a:ext>
            </a:extLst>
          </p:cNvPr>
          <p:cNvSpPr txBox="1"/>
          <p:nvPr/>
        </p:nvSpPr>
        <p:spPr>
          <a:xfrm>
            <a:off x="9169420" y="3288620"/>
            <a:ext cx="1175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Improve Traffic Flow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DB5119-A0C5-4727-BC6E-7454506155B0}"/>
              </a:ext>
            </a:extLst>
          </p:cNvPr>
          <p:cNvSpPr txBox="1"/>
          <p:nvPr/>
        </p:nvSpPr>
        <p:spPr>
          <a:xfrm>
            <a:off x="10345077" y="3288620"/>
            <a:ext cx="183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Accommodate Large Trucks</a:t>
            </a:r>
          </a:p>
        </p:txBody>
      </p:sp>
    </p:spTree>
    <p:extLst>
      <p:ext uri="{BB962C8B-B14F-4D97-AF65-F5344CB8AC3E}">
        <p14:creationId xmlns:p14="http://schemas.microsoft.com/office/powerpoint/2010/main" val="337817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867048-6330-4B30-891F-EB2C106D86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7C94E-9ADD-48C9-9C8F-D91F7EB9A3B0}"/>
              </a:ext>
            </a:extLst>
          </p:cNvPr>
          <p:cNvSpPr/>
          <p:nvPr/>
        </p:nvSpPr>
        <p:spPr>
          <a:xfrm>
            <a:off x="0" y="-9645"/>
            <a:ext cx="12192000" cy="13732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B6FBB-52D1-4370-978B-EDE88D52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46" y="1"/>
            <a:ext cx="10515600" cy="136477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ALTERNATIVES EVALUATION PROCESS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052FD18-ACE8-4BFD-B3C7-50065301D9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040213"/>
              </p:ext>
            </p:extLst>
          </p:nvPr>
        </p:nvGraphicFramePr>
        <p:xfrm>
          <a:off x="469704" y="17983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DF002A2-E3B1-4D11-A11B-1850A1FEABB7}"/>
              </a:ext>
            </a:extLst>
          </p:cNvPr>
          <p:cNvSpPr txBox="1"/>
          <p:nvPr/>
        </p:nvSpPr>
        <p:spPr>
          <a:xfrm>
            <a:off x="8338775" y="5645034"/>
            <a:ext cx="3603009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SINGLE LANE ROUNDABOUT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TRAFFIC SIGNAL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– Major Reconstruction and Raised Medians</a:t>
            </a:r>
          </a:p>
        </p:txBody>
      </p:sp>
    </p:spTree>
    <p:extLst>
      <p:ext uri="{BB962C8B-B14F-4D97-AF65-F5344CB8AC3E}">
        <p14:creationId xmlns:p14="http://schemas.microsoft.com/office/powerpoint/2010/main" val="2717051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ircuit board&#10;&#10;Description automatically generated">
            <a:extLst>
              <a:ext uri="{FF2B5EF4-FFF2-40B4-BE49-F238E27FC236}">
                <a16:creationId xmlns:a16="http://schemas.microsoft.com/office/drawing/2014/main" id="{E1657347-8A7E-4BEA-9BBD-B262615833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t="7558" r="1935" b="113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6BA6C37-521E-4A79-B56E-5F7C1FD6FF12}"/>
              </a:ext>
            </a:extLst>
          </p:cNvPr>
          <p:cNvSpPr txBox="1">
            <a:spLocks/>
          </p:cNvSpPr>
          <p:nvPr/>
        </p:nvSpPr>
        <p:spPr>
          <a:xfrm>
            <a:off x="7277100" y="1"/>
            <a:ext cx="4914900" cy="157242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SINGLE LANE ROUNDABOUT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1" name="Callout: Bent Line 10">
            <a:extLst>
              <a:ext uri="{FF2B5EF4-FFF2-40B4-BE49-F238E27FC236}">
                <a16:creationId xmlns:a16="http://schemas.microsoft.com/office/drawing/2014/main" id="{45323969-41CD-4BD4-B372-04CCA14266E5}"/>
              </a:ext>
            </a:extLst>
          </p:cNvPr>
          <p:cNvSpPr/>
          <p:nvPr/>
        </p:nvSpPr>
        <p:spPr>
          <a:xfrm>
            <a:off x="3024249" y="5915026"/>
            <a:ext cx="2439183" cy="854075"/>
          </a:xfrm>
          <a:prstGeom prst="borderCallout2">
            <a:avLst>
              <a:gd name="adj1" fmla="val 54383"/>
              <a:gd name="adj2" fmla="val 104617"/>
              <a:gd name="adj3" fmla="val 54383"/>
              <a:gd name="adj4" fmla="val 116651"/>
              <a:gd name="adj5" fmla="val -54292"/>
              <a:gd name="adj6" fmla="val 128371"/>
            </a:avLst>
          </a:prstGeom>
          <a:solidFill>
            <a:schemeClr val="tx2"/>
          </a:solidFill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Roundabout improves intersection operations and reduces vehicle delay</a:t>
            </a:r>
          </a:p>
        </p:txBody>
      </p:sp>
      <p:sp>
        <p:nvSpPr>
          <p:cNvPr id="12" name="Callout: Bent Line 11">
            <a:extLst>
              <a:ext uri="{FF2B5EF4-FFF2-40B4-BE49-F238E27FC236}">
                <a16:creationId xmlns:a16="http://schemas.microsoft.com/office/drawing/2014/main" id="{CBF2CDFF-3857-4337-BF84-33EA15C8259B}"/>
              </a:ext>
            </a:extLst>
          </p:cNvPr>
          <p:cNvSpPr/>
          <p:nvPr/>
        </p:nvSpPr>
        <p:spPr>
          <a:xfrm>
            <a:off x="3111501" y="2511429"/>
            <a:ext cx="1365488" cy="1082673"/>
          </a:xfrm>
          <a:prstGeom prst="borderCallout2">
            <a:avLst>
              <a:gd name="adj1" fmla="val 54383"/>
              <a:gd name="adj2" fmla="val 104617"/>
              <a:gd name="adj3" fmla="val 54383"/>
              <a:gd name="adj4" fmla="val 116651"/>
              <a:gd name="adj5" fmla="val 206811"/>
              <a:gd name="adj6" fmla="val 191943"/>
            </a:avLst>
          </a:prstGeom>
          <a:solidFill>
            <a:schemeClr val="tx2"/>
          </a:solidFill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>
                <a:solidFill>
                  <a:prstClr val="white"/>
                </a:solidFill>
                <a:latin typeface="Arial Narrow" panose="020B0606020202030204" pitchFamily="34" charset="0"/>
              </a:rPr>
              <a:t>Roundabout is designed to accommodate large trucks</a:t>
            </a:r>
          </a:p>
        </p:txBody>
      </p:sp>
      <p:sp>
        <p:nvSpPr>
          <p:cNvPr id="13" name="Callout: Bent Line 12">
            <a:extLst>
              <a:ext uri="{FF2B5EF4-FFF2-40B4-BE49-F238E27FC236}">
                <a16:creationId xmlns:a16="http://schemas.microsoft.com/office/drawing/2014/main" id="{2D1E372B-1288-4AB4-9C92-2868D1CAA72C}"/>
              </a:ext>
            </a:extLst>
          </p:cNvPr>
          <p:cNvSpPr/>
          <p:nvPr/>
        </p:nvSpPr>
        <p:spPr>
          <a:xfrm>
            <a:off x="7378700" y="1973264"/>
            <a:ext cx="1451094" cy="1079501"/>
          </a:xfrm>
          <a:prstGeom prst="borderCallout2">
            <a:avLst>
              <a:gd name="adj1" fmla="val 107324"/>
              <a:gd name="adj2" fmla="val 49480"/>
              <a:gd name="adj3" fmla="val 130854"/>
              <a:gd name="adj4" fmla="val 47510"/>
              <a:gd name="adj5" fmla="val 246669"/>
              <a:gd name="adj6" fmla="val -27237"/>
            </a:avLst>
          </a:prstGeom>
          <a:solidFill>
            <a:schemeClr val="tx2"/>
          </a:solidFill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>
                <a:solidFill>
                  <a:prstClr val="white"/>
                </a:solidFill>
                <a:latin typeface="Arial Narrow" panose="020B0606020202030204" pitchFamily="34" charset="0"/>
              </a:rPr>
              <a:t>Configuration allows </a:t>
            </a:r>
            <a:r>
              <a:rPr lang="en-US" dirty="0" err="1">
                <a:solidFill>
                  <a:prstClr val="white"/>
                </a:solidFill>
                <a:latin typeface="Arial Narrow" panose="020B0606020202030204" pitchFamily="34" charset="0"/>
              </a:rPr>
              <a:t>u-turns</a:t>
            </a:r>
            <a:r>
              <a:rPr lang="en-US" dirty="0">
                <a:solidFill>
                  <a:prstClr val="white"/>
                </a:solidFill>
                <a:latin typeface="Arial Narrow" panose="020B0606020202030204" pitchFamily="34" charset="0"/>
              </a:rPr>
              <a:t> and improves circulation</a:t>
            </a:r>
          </a:p>
        </p:txBody>
      </p:sp>
      <p:sp>
        <p:nvSpPr>
          <p:cNvPr id="14" name="Callout: Bent Line 13">
            <a:extLst>
              <a:ext uri="{FF2B5EF4-FFF2-40B4-BE49-F238E27FC236}">
                <a16:creationId xmlns:a16="http://schemas.microsoft.com/office/drawing/2014/main" id="{CBC62D47-8466-4300-BB27-A7C141C18C8C}"/>
              </a:ext>
            </a:extLst>
          </p:cNvPr>
          <p:cNvSpPr/>
          <p:nvPr/>
        </p:nvSpPr>
        <p:spPr>
          <a:xfrm>
            <a:off x="250189" y="5686428"/>
            <a:ext cx="1682989" cy="1082673"/>
          </a:xfrm>
          <a:prstGeom prst="borderCallout2">
            <a:avLst>
              <a:gd name="adj1" fmla="val 45461"/>
              <a:gd name="adj2" fmla="val 105769"/>
              <a:gd name="adj3" fmla="val 45461"/>
              <a:gd name="adj4" fmla="val 123165"/>
              <a:gd name="adj5" fmla="val -46440"/>
              <a:gd name="adj6" fmla="val 149920"/>
            </a:avLst>
          </a:prstGeom>
          <a:solidFill>
            <a:schemeClr val="tx2"/>
          </a:solidFill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Layout reduces vehicle speeds through the intersection</a:t>
            </a:r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00A87AE3-9D9F-49FD-AFAD-3634101CAA7E}"/>
              </a:ext>
            </a:extLst>
          </p:cNvPr>
          <p:cNvSpPr/>
          <p:nvPr/>
        </p:nvSpPr>
        <p:spPr>
          <a:xfrm>
            <a:off x="9572469" y="5521158"/>
            <a:ext cx="2281297" cy="1079501"/>
          </a:xfrm>
          <a:prstGeom prst="borderCallout2">
            <a:avLst>
              <a:gd name="adj1" fmla="val 47324"/>
              <a:gd name="adj2" fmla="val -4520"/>
              <a:gd name="adj3" fmla="val 48501"/>
              <a:gd name="adj4" fmla="val -13727"/>
              <a:gd name="adj5" fmla="val -35932"/>
              <a:gd name="adj6" fmla="val -31602"/>
            </a:avLst>
          </a:prstGeom>
          <a:solidFill>
            <a:schemeClr val="tx2"/>
          </a:solidFill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Raised medians reduce vehicle conflicts and controls access</a:t>
            </a:r>
          </a:p>
        </p:txBody>
      </p:sp>
      <p:sp>
        <p:nvSpPr>
          <p:cNvPr id="15" name="Callout: Bent Line 14">
            <a:extLst>
              <a:ext uri="{FF2B5EF4-FFF2-40B4-BE49-F238E27FC236}">
                <a16:creationId xmlns:a16="http://schemas.microsoft.com/office/drawing/2014/main" id="{D9C01AFF-CA02-447C-B7CF-8AE0CFDED854}"/>
              </a:ext>
            </a:extLst>
          </p:cNvPr>
          <p:cNvSpPr/>
          <p:nvPr/>
        </p:nvSpPr>
        <p:spPr>
          <a:xfrm>
            <a:off x="906379" y="3052765"/>
            <a:ext cx="1919610" cy="1082673"/>
          </a:xfrm>
          <a:prstGeom prst="borderCallout2">
            <a:avLst>
              <a:gd name="adj1" fmla="val 54383"/>
              <a:gd name="adj2" fmla="val 104617"/>
              <a:gd name="adj3" fmla="val 54383"/>
              <a:gd name="adj4" fmla="val 116651"/>
              <a:gd name="adj5" fmla="val 183845"/>
              <a:gd name="adj6" fmla="val 183943"/>
            </a:avLst>
          </a:prstGeom>
          <a:solidFill>
            <a:schemeClr val="tx2"/>
          </a:solidFill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Enhanced </a:t>
            </a:r>
            <a:r>
              <a:rPr lang="en-US" dirty="0">
                <a:solidFill>
                  <a:prstClr val="white"/>
                </a:solidFill>
                <a:latin typeface="Arial Narrow" panose="020B0606020202030204" pitchFamily="34" charset="0"/>
              </a:rPr>
              <a:t>pedestrian crossing allows crossing one lane at a time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197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657347-8A7E-4BEA-9BBD-B262615833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" t="8202" r="1562" b="8517"/>
          <a:stretch/>
        </p:blipFill>
        <p:spPr>
          <a:xfrm>
            <a:off x="0" y="0"/>
            <a:ext cx="12192000" cy="7029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E7E336-79B1-4DE5-B7DD-ABD35FE11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100" y="1"/>
            <a:ext cx="4914900" cy="1572426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TRAFFIC SIGNAL – </a:t>
            </a:r>
            <a:b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2400" i="1" dirty="0">
                <a:solidFill>
                  <a:schemeClr val="bg1"/>
                </a:solidFill>
                <a:latin typeface="Arial Narrow" panose="020B0606020202030204" pitchFamily="34" charset="0"/>
              </a:rPr>
              <a:t>MAJOR RECONSTRUCTION AND RAISED MEDIANS</a:t>
            </a:r>
            <a:endParaRPr lang="en-US" sz="32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allout: Bent Line 2">
            <a:extLst>
              <a:ext uri="{FF2B5EF4-FFF2-40B4-BE49-F238E27FC236}">
                <a16:creationId xmlns:a16="http://schemas.microsoft.com/office/drawing/2014/main" id="{CBB56499-64BE-43AB-B30A-EBD53E75B97C}"/>
              </a:ext>
            </a:extLst>
          </p:cNvPr>
          <p:cNvSpPr/>
          <p:nvPr/>
        </p:nvSpPr>
        <p:spPr>
          <a:xfrm>
            <a:off x="6896339" y="5789613"/>
            <a:ext cx="2057638" cy="1104899"/>
          </a:xfrm>
          <a:prstGeom prst="borderCallout2">
            <a:avLst>
              <a:gd name="adj1" fmla="val 55532"/>
              <a:gd name="adj2" fmla="val -2778"/>
              <a:gd name="adj3" fmla="val 55532"/>
              <a:gd name="adj4" fmla="val -17284"/>
              <a:gd name="adj5" fmla="val -100144"/>
              <a:gd name="adj6" fmla="val -30848"/>
            </a:avLst>
          </a:prstGeom>
          <a:solidFill>
            <a:schemeClr val="tx2"/>
          </a:solidFill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Traffic signal improves intersection operations and reduces vehicle delay</a:t>
            </a:r>
          </a:p>
        </p:txBody>
      </p:sp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C059151E-163E-49F0-8C0B-C698B21387D1}"/>
              </a:ext>
            </a:extLst>
          </p:cNvPr>
          <p:cNvSpPr/>
          <p:nvPr/>
        </p:nvSpPr>
        <p:spPr>
          <a:xfrm>
            <a:off x="1138752" y="3178176"/>
            <a:ext cx="1869143" cy="854075"/>
          </a:xfrm>
          <a:prstGeom prst="borderCallout2">
            <a:avLst>
              <a:gd name="adj1" fmla="val 55532"/>
              <a:gd name="adj2" fmla="val -2778"/>
              <a:gd name="adj3" fmla="val 55532"/>
              <a:gd name="adj4" fmla="val -17284"/>
              <a:gd name="adj5" fmla="val 197097"/>
              <a:gd name="adj6" fmla="val -44069"/>
            </a:avLst>
          </a:prstGeom>
          <a:solidFill>
            <a:schemeClr val="tx2"/>
          </a:solidFill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Raised medians </a:t>
            </a:r>
            <a:r>
              <a:rPr lang="en-US" dirty="0">
                <a:solidFill>
                  <a:prstClr val="white"/>
                </a:solidFill>
                <a:latin typeface="Arial Narrow" panose="020B0606020202030204" pitchFamily="34" charset="0"/>
              </a:rPr>
              <a:t>and curbing help to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slow vehicles</a:t>
            </a:r>
          </a:p>
        </p:txBody>
      </p:sp>
      <p:sp>
        <p:nvSpPr>
          <p:cNvPr id="6" name="Callout: Bent Line 5">
            <a:extLst>
              <a:ext uri="{FF2B5EF4-FFF2-40B4-BE49-F238E27FC236}">
                <a16:creationId xmlns:a16="http://schemas.microsoft.com/office/drawing/2014/main" id="{8552DABD-5DC1-4BCB-84F5-313354494AB4}"/>
              </a:ext>
            </a:extLst>
          </p:cNvPr>
          <p:cNvSpPr/>
          <p:nvPr/>
        </p:nvSpPr>
        <p:spPr>
          <a:xfrm>
            <a:off x="9944219" y="2324101"/>
            <a:ext cx="1828681" cy="1104899"/>
          </a:xfrm>
          <a:prstGeom prst="borderCallout2">
            <a:avLst>
              <a:gd name="adj1" fmla="val 55532"/>
              <a:gd name="adj2" fmla="val -2778"/>
              <a:gd name="adj3" fmla="val 55532"/>
              <a:gd name="adj4" fmla="val -17284"/>
              <a:gd name="adj5" fmla="val 165374"/>
              <a:gd name="adj6" fmla="val -48212"/>
            </a:avLst>
          </a:prstGeom>
          <a:solidFill>
            <a:schemeClr val="tx2"/>
          </a:solidFill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Driveways are modified to improve circulation and reduce conflict</a:t>
            </a:r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1BC57424-44C2-43E4-AF26-50ECEF45D80E}"/>
              </a:ext>
            </a:extLst>
          </p:cNvPr>
          <p:cNvSpPr/>
          <p:nvPr/>
        </p:nvSpPr>
        <p:spPr>
          <a:xfrm>
            <a:off x="2419351" y="5915026"/>
            <a:ext cx="2057637" cy="854075"/>
          </a:xfrm>
          <a:prstGeom prst="borderCallout2">
            <a:avLst>
              <a:gd name="adj1" fmla="val 54383"/>
              <a:gd name="adj2" fmla="val 104617"/>
              <a:gd name="adj3" fmla="val 54383"/>
              <a:gd name="adj4" fmla="val 116651"/>
              <a:gd name="adj5" fmla="val -92154"/>
              <a:gd name="adj6" fmla="val 148679"/>
            </a:avLst>
          </a:prstGeom>
          <a:solidFill>
            <a:schemeClr val="tx2"/>
          </a:solidFill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Traffic signal provides better protection for crossing pedestrians</a:t>
            </a:r>
          </a:p>
        </p:txBody>
      </p: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AF2322CD-733C-4E6A-9F1D-7AE8ECA3ECBC}"/>
              </a:ext>
            </a:extLst>
          </p:cNvPr>
          <p:cNvSpPr/>
          <p:nvPr/>
        </p:nvSpPr>
        <p:spPr>
          <a:xfrm>
            <a:off x="3252206" y="2324101"/>
            <a:ext cx="2057636" cy="854075"/>
          </a:xfrm>
          <a:prstGeom prst="borderCallout2">
            <a:avLst>
              <a:gd name="adj1" fmla="val 54383"/>
              <a:gd name="adj2" fmla="val 104617"/>
              <a:gd name="adj3" fmla="val 54383"/>
              <a:gd name="adj4" fmla="val 116651"/>
              <a:gd name="adj5" fmla="val 148973"/>
              <a:gd name="adj6" fmla="val 149694"/>
            </a:avLst>
          </a:prstGeom>
          <a:solidFill>
            <a:schemeClr val="tx2"/>
          </a:solidFill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Intersection is realigned to improve visibility and definition</a:t>
            </a:r>
          </a:p>
        </p:txBody>
      </p:sp>
      <p:sp>
        <p:nvSpPr>
          <p:cNvPr id="9" name="Callout: Bent Line 8">
            <a:extLst>
              <a:ext uri="{FF2B5EF4-FFF2-40B4-BE49-F238E27FC236}">
                <a16:creationId xmlns:a16="http://schemas.microsoft.com/office/drawing/2014/main" id="{62F1F30C-E6B6-4F30-93C7-07E007B954BC}"/>
              </a:ext>
            </a:extLst>
          </p:cNvPr>
          <p:cNvSpPr/>
          <p:nvPr/>
        </p:nvSpPr>
        <p:spPr>
          <a:xfrm>
            <a:off x="9778940" y="5427829"/>
            <a:ext cx="2159237" cy="854075"/>
          </a:xfrm>
          <a:prstGeom prst="borderCallout2">
            <a:avLst>
              <a:gd name="adj1" fmla="val 55532"/>
              <a:gd name="adj2" fmla="val -2778"/>
              <a:gd name="adj3" fmla="val 55532"/>
              <a:gd name="adj4" fmla="val -17284"/>
              <a:gd name="adj5" fmla="val -65865"/>
              <a:gd name="adj6" fmla="val -38234"/>
            </a:avLst>
          </a:prstGeom>
          <a:solidFill>
            <a:schemeClr val="tx2"/>
          </a:solidFill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Raised medians help to control access points and turning conflicts</a:t>
            </a:r>
          </a:p>
        </p:txBody>
      </p:sp>
    </p:spTree>
    <p:extLst>
      <p:ext uri="{BB962C8B-B14F-4D97-AF65-F5344CB8AC3E}">
        <p14:creationId xmlns:p14="http://schemas.microsoft.com/office/powerpoint/2010/main" val="1098097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43D855E-0403-4357-A9EB-DEC1FFE595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85447EE8-6F38-4FAB-BFF7-8339E15CE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22" y="1779259"/>
            <a:ext cx="8847909" cy="2207539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0C3FACF-175B-4D14-8303-8365AE843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22" y="4533587"/>
            <a:ext cx="8847909" cy="22060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2FCA78-89AF-4BE1-8F80-E6D0EE72BCDB}"/>
              </a:ext>
            </a:extLst>
          </p:cNvPr>
          <p:cNvSpPr txBox="1"/>
          <p:nvPr/>
        </p:nvSpPr>
        <p:spPr>
          <a:xfrm>
            <a:off x="487681" y="4949021"/>
            <a:ext cx="19245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TRAFFIC SIGNAL </a:t>
            </a:r>
            <a:r>
              <a:rPr lang="en-US" dirty="0"/>
              <a:t>–</a:t>
            </a:r>
          </a:p>
          <a:p>
            <a:pPr algn="ctr"/>
            <a:r>
              <a:rPr lang="en-US" dirty="0"/>
              <a:t>MAJOR RECONSTRUCTION AND RAISED MEDIANS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EF7964-5729-43B3-9CEE-1F09162039BA}"/>
              </a:ext>
            </a:extLst>
          </p:cNvPr>
          <p:cNvSpPr txBox="1"/>
          <p:nvPr/>
        </p:nvSpPr>
        <p:spPr>
          <a:xfrm>
            <a:off x="487680" y="2559862"/>
            <a:ext cx="192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SINGLE LANE ROUNDABOUT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B1EA51-C916-42FE-A062-54018B968B60}"/>
              </a:ext>
            </a:extLst>
          </p:cNvPr>
          <p:cNvSpPr/>
          <p:nvPr/>
        </p:nvSpPr>
        <p:spPr>
          <a:xfrm>
            <a:off x="0" y="-14710"/>
            <a:ext cx="12192000" cy="16995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4E33EB5D-FB56-4689-9E6F-3B886E8E5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081" y="306215"/>
            <a:ext cx="3393610" cy="103819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AC77A1-580A-4A63-95BB-4E5E5658D5A0}"/>
              </a:ext>
            </a:extLst>
          </p:cNvPr>
          <p:cNvSpPr txBox="1"/>
          <p:nvPr/>
        </p:nvSpPr>
        <p:spPr>
          <a:xfrm>
            <a:off x="487681" y="306215"/>
            <a:ext cx="6766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The Alternatives Address Your Top Priorities?</a:t>
            </a:r>
          </a:p>
        </p:txBody>
      </p:sp>
    </p:spTree>
    <p:extLst>
      <p:ext uri="{BB962C8B-B14F-4D97-AF65-F5344CB8AC3E}">
        <p14:creationId xmlns:p14="http://schemas.microsoft.com/office/powerpoint/2010/main" val="2687828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C6F1A92-B7DD-4574-A257-14C7033CB7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0D031A-D887-4C46-A70B-4BDB0CDD6F5C}"/>
              </a:ext>
            </a:extLst>
          </p:cNvPr>
          <p:cNvSpPr/>
          <p:nvPr/>
        </p:nvSpPr>
        <p:spPr>
          <a:xfrm>
            <a:off x="0" y="0"/>
            <a:ext cx="38608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3DDA7-03F4-4F88-80B9-014EAD415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588962"/>
            <a:ext cx="3594100" cy="56800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200" b="1" dirty="0">
                <a:solidFill>
                  <a:schemeClr val="bg1"/>
                </a:solidFill>
                <a:latin typeface="Arial Narrow" panose="020B0606020202030204" pitchFamily="34" charset="0"/>
              </a:rPr>
              <a:t>PROJECT DEVELOPMENT</a:t>
            </a:r>
            <a:b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b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final project decision will </a:t>
            </a:r>
            <a:r>
              <a:rPr lang="en-US" sz="2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the needs against constraints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deliver the best improvement for this location.</a:t>
            </a:r>
            <a:endParaRPr lang="en-US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5A5339-2E80-42B4-A4C1-21D2C4957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4150" y="681837"/>
            <a:ext cx="8064500" cy="559513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03F47B-B9BC-4A53-A485-8E0B56C5656A}"/>
              </a:ext>
            </a:extLst>
          </p:cNvPr>
          <p:cNvCxnSpPr/>
          <p:nvPr/>
        </p:nvCxnSpPr>
        <p:spPr>
          <a:xfrm>
            <a:off x="355600" y="2611084"/>
            <a:ext cx="26797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824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T">
      <a:dk1>
        <a:sysClr val="windowText" lastClr="000000"/>
      </a:dk1>
      <a:lt1>
        <a:sysClr val="window" lastClr="FFFFFF"/>
      </a:lt1>
      <a:dk2>
        <a:srgbClr val="003A69"/>
      </a:dk2>
      <a:lt2>
        <a:srgbClr val="F5F2EC"/>
      </a:lt2>
      <a:accent1>
        <a:srgbClr val="E55302"/>
      </a:accent1>
      <a:accent2>
        <a:srgbClr val="6F9799"/>
      </a:accent2>
      <a:accent3>
        <a:srgbClr val="748555"/>
      </a:accent3>
      <a:accent4>
        <a:srgbClr val="BE764A"/>
      </a:accent4>
      <a:accent5>
        <a:srgbClr val="572700"/>
      </a:accent5>
      <a:accent6>
        <a:srgbClr val="B086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330</Words>
  <Application>Microsoft Macintosh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Tw Cen MT</vt:lpstr>
      <vt:lpstr>Office Theme</vt:lpstr>
      <vt:lpstr>Virtual Public Meeting</vt:lpstr>
      <vt:lpstr>MDT’S MISSION</vt:lpstr>
      <vt:lpstr>PowerPoint Presentation</vt:lpstr>
      <vt:lpstr>YOUR TOP PRIORITIES</vt:lpstr>
      <vt:lpstr>ALTERNATIVES EVALUATION PROCESS</vt:lpstr>
      <vt:lpstr>PowerPoint Presentation</vt:lpstr>
      <vt:lpstr>TRAFFIC SIGNAL –  MAJOR RECONSTRUCTION AND RAISED MEDIANS</vt:lpstr>
      <vt:lpstr>PowerPoint Presentation</vt:lpstr>
      <vt:lpstr>PROJECT DEVELOPMENT  The final project decision will balance the needs against constraints to deliver the best improvement for this location.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Public Meeting</dc:title>
  <dc:creator>Kerry Pedersen</dc:creator>
  <cp:lastModifiedBy>Kristine Fife</cp:lastModifiedBy>
  <cp:revision>20</cp:revision>
  <dcterms:created xsi:type="dcterms:W3CDTF">2020-10-05T13:11:36Z</dcterms:created>
  <dcterms:modified xsi:type="dcterms:W3CDTF">2020-10-08T19:06:36Z</dcterms:modified>
</cp:coreProperties>
</file>