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659" r:id="rId2"/>
    <p:sldId id="507" r:id="rId3"/>
    <p:sldId id="596" r:id="rId4"/>
    <p:sldId id="701" r:id="rId5"/>
    <p:sldId id="640" r:id="rId6"/>
    <p:sldId id="438" r:id="rId7"/>
    <p:sldId id="648" r:id="rId8"/>
    <p:sldId id="421" r:id="rId9"/>
    <p:sldId id="649" r:id="rId10"/>
    <p:sldId id="650" r:id="rId11"/>
    <p:sldId id="449" r:id="rId12"/>
    <p:sldId id="651" r:id="rId13"/>
    <p:sldId id="577" r:id="rId14"/>
    <p:sldId id="524" r:id="rId15"/>
    <p:sldId id="537" r:id="rId16"/>
    <p:sldId id="538" r:id="rId17"/>
    <p:sldId id="702" r:id="rId18"/>
    <p:sldId id="52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3. Safe Speeds / Safe Vehicles" id="{BA8B2884-333C-4FEA-BB21-1D4ED3AB6BA3}">
          <p14:sldIdLst>
            <p14:sldId id="659"/>
            <p14:sldId id="507"/>
            <p14:sldId id="596"/>
            <p14:sldId id="701"/>
            <p14:sldId id="640"/>
            <p14:sldId id="438"/>
            <p14:sldId id="648"/>
            <p14:sldId id="421"/>
            <p14:sldId id="649"/>
            <p14:sldId id="650"/>
            <p14:sldId id="449"/>
            <p14:sldId id="651"/>
            <p14:sldId id="577"/>
            <p14:sldId id="524"/>
            <p14:sldId id="537"/>
            <p14:sldId id="538"/>
            <p14:sldId id="702"/>
            <p14:sldId id="5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AB3601-94DB-BC8C-3261-E3D47C1D9DC8}" name="Langve-Davis, Pam" initials="PL" userId="S::U6057@mt.gov::11507f14-2110-418e-a5fa-eb13d1334aad" providerId="AD"/>
  <p188:author id="{F013E001-8D1A-8554-C3B2-553607C6CA8E}" name="Farnsworth, Jacob" initials="JF" userId="S::jacob.farnsworth@kimley-horn.com::8925dc0a-d229-4cbe-a0c4-a8235b031aaa" providerId="AD"/>
  <p188:author id="{DAB02A20-AD48-2D4B-CFFF-85744ADCF285}" name="Nguyen, Jenn" initials="JN" userId="S::Jenn.Nguyen@kimley-horn.com::d2e2bc79-4c7c-4c74-b863-c087cd4247ea" providerId="AD"/>
  <p188:author id="{14721D78-5851-EE3B-BDC4-8665980E2BEA}" name="Colety, Mike" initials="MC" userId="S::mike.colety@kimley-horn.com::8f557665-10fe-4e63-8658-4d09f26e37c9" providerId="AD"/>
  <p188:author id="{33FA5ABE-7C11-8B50-61D8-75FBBA8C9AAD}" name="Apelu, Meeya" initials="MA" userId="S::Meeya.Apelu@kimley-horn.com::910f7aa2-de70-4cad-ac39-31506363375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B050"/>
    <a:srgbClr val="EAEAEA"/>
    <a:srgbClr val="EA7B42"/>
    <a:srgbClr val="156082"/>
    <a:srgbClr val="E55302"/>
    <a:srgbClr val="572700"/>
    <a:srgbClr val="3A7996"/>
    <a:srgbClr val="C9D8D9"/>
    <a:srgbClr val="1C64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0447AC-C2C7-4873-8655-4DDBBE6A21A5}" v="1" dt="2025-08-11T22:54:24.733"/>
    <p1510:client id="{D0795991-EFCE-42DB-8E81-B7043B8B0731}" v="77" dt="2025-08-11T04:48:47.548"/>
    <p1510:client id="{E3746FEC-F700-43AE-9D2E-5EC964DBB7EB}" v="1401" dt="2025-08-11T17:18:44.426"/>
    <p1510:client id="{F6CE7CAA-D6B2-411F-AE46-F8C6B55557D0}" v="108" dt="2025-08-11T22:41:01.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89709" autoAdjust="0"/>
  </p:normalViewPr>
  <p:slideViewPr>
    <p:cSldViewPr snapToGrid="0">
      <p:cViewPr varScale="1">
        <p:scale>
          <a:sx n="50" d="100"/>
          <a:sy n="50" d="100"/>
        </p:scale>
        <p:origin x="768"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https://kimleyhorn-my.sharepoint.com/personal/jacob_farnsworth_kimley-horn_com/Documents/Marketing/MDT%20CHSP/4.%20Data%20Analysis/Crash%20Data/January%202025%20Extract%20-%20February%20Update/Emphasis%20Areas/Person%20Dataset%20Update_2%20(2014-2023)%20-%20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'[SJG_Review_February Dataset MASTER - May 2025 Update.xlsx]Sheet1'!$AI$15</c:f>
              <c:strCache>
                <c:ptCount val="1"/>
                <c:pt idx="0">
                  <c:v>Speed Related</c:v>
                </c:pt>
              </c:strCache>
            </c:strRef>
          </c:tx>
          <c:spPr>
            <a:solidFill>
              <a:srgbClr val="005288"/>
            </a:solidFill>
            <a:ln>
              <a:solidFill>
                <a:sysClr val="window" lastClr="FFFFFF"/>
              </a:solidFill>
            </a:ln>
            <a:effectLst/>
          </c:spPr>
          <c:invertIfNegative val="0"/>
          <c:dPt>
            <c:idx val="0"/>
            <c:invertIfNegative val="0"/>
            <c:bubble3D val="0"/>
            <c:spPr>
              <a:solidFill>
                <a:srgbClr val="005288"/>
              </a:solidFill>
              <a:ln>
                <a:solidFill>
                  <a:sysClr val="window" lastClr="FFFFFF"/>
                </a:solidFill>
              </a:ln>
              <a:effectLst/>
            </c:spPr>
            <c:extLst>
              <c:ext xmlns:c16="http://schemas.microsoft.com/office/drawing/2014/chart" uri="{C3380CC4-5D6E-409C-BE32-E72D297353CC}">
                <c16:uniqueId val="{00000004-ABD0-470F-9CDF-691D6CA9824D}"/>
              </c:ext>
            </c:extLst>
          </c:dPt>
          <c:dLbls>
            <c:spPr>
              <a:solidFill>
                <a:srgbClr val="FAF0DE"/>
              </a:solidFill>
              <a:ln>
                <a:noFill/>
              </a:ln>
              <a:effectLst/>
            </c:spPr>
            <c:txPr>
              <a:bodyPr rot="-5400000" spcFirstLastPara="1" vertOverflow="ellipsis" wrap="square" anchor="ctr" anchorCtr="1"/>
              <a:lstStyle/>
              <a:p>
                <a:pPr>
                  <a:defRPr sz="105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'[SJG_Review_February Dataset MASTER - May 2025 Update.xlsx]Sheet1'!$Y$16:$Y$25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'[SJG_Review_February Dataset MASTER - May 2025 Update.xlsx]Sheet1'!$AI$16:$AI$25</c:f>
              <c:numCache>
                <c:formatCode>0%</c:formatCode>
                <c:ptCount val="10"/>
                <c:pt idx="0">
                  <c:v>0.4204946996466431</c:v>
                </c:pt>
                <c:pt idx="1">
                  <c:v>0.41132637853949328</c:v>
                </c:pt>
                <c:pt idx="2">
                  <c:v>0.36534839924670431</c:v>
                </c:pt>
                <c:pt idx="3">
                  <c:v>0.41273100616016428</c:v>
                </c:pt>
                <c:pt idx="4">
                  <c:v>0.38247863247863245</c:v>
                </c:pt>
                <c:pt idx="5">
                  <c:v>0.38508064516129031</c:v>
                </c:pt>
                <c:pt idx="6">
                  <c:v>0.42031523642732049</c:v>
                </c:pt>
                <c:pt idx="7">
                  <c:v>0.37228714524207013</c:v>
                </c:pt>
                <c:pt idx="8">
                  <c:v>0.36309523809523808</c:v>
                </c:pt>
                <c:pt idx="9">
                  <c:v>0.3857404021937843</c:v>
                </c:pt>
              </c:numCache>
            </c:numRef>
          </c:val>
          <c:extLst>
            <c:ext xmlns:c16="http://schemas.microsoft.com/office/drawing/2014/chart" uri="{C3380CC4-5D6E-409C-BE32-E72D297353CC}">
              <c16:uniqueId val="{00000000-ABD0-470F-9CDF-691D6CA9824D}"/>
            </c:ext>
          </c:extLst>
        </c:ser>
        <c:ser>
          <c:idx val="1"/>
          <c:order val="1"/>
          <c:tx>
            <c:strRef>
              <c:f>'[SJG_Review_February Dataset MASTER - May 2025 Update.xlsx]Sheet1'!$AJ$15</c:f>
              <c:strCache>
                <c:ptCount val="1"/>
                <c:pt idx="0">
                  <c:v>Erratic, Reckless, Negligent, and/or Aggressive Driving Related</c:v>
                </c:pt>
              </c:strCache>
            </c:strRef>
          </c:tx>
          <c:spPr>
            <a:solidFill>
              <a:srgbClr val="E55302"/>
            </a:solidFill>
            <a:ln>
              <a:solidFill>
                <a:sysClr val="window" lastClr="FFFFFF"/>
              </a:solidFill>
            </a:ln>
            <a:effectLst/>
          </c:spPr>
          <c:invertIfNegative val="0"/>
          <c:dLbls>
            <c:spPr>
              <a:solidFill>
                <a:srgbClr val="FAF0DE"/>
              </a:solidFill>
              <a:ln>
                <a:noFill/>
              </a:ln>
              <a:effectLst/>
            </c:spPr>
            <c:txPr>
              <a:bodyPr rot="-5400000" spcFirstLastPara="1" vertOverflow="ellipsis" wrap="square" anchor="ctr" anchorCtr="1"/>
              <a:lstStyle/>
              <a:p>
                <a:pPr algn="ctr">
                  <a:defRPr sz="105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'[SJG_Review_February Dataset MASTER - May 2025 Update.xlsx]Sheet1'!$Y$16:$Y$25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'[SJG_Review_February Dataset MASTER - May 2025 Update.xlsx]Sheet1'!$AJ$16:$AJ$25</c:f>
              <c:numCache>
                <c:formatCode>0%</c:formatCode>
                <c:ptCount val="10"/>
                <c:pt idx="0">
                  <c:v>0.41696113074204949</c:v>
                </c:pt>
                <c:pt idx="1">
                  <c:v>0.42622950819672129</c:v>
                </c:pt>
                <c:pt idx="2">
                  <c:v>0.46139359698681731</c:v>
                </c:pt>
                <c:pt idx="3">
                  <c:v>0.44969199178644764</c:v>
                </c:pt>
                <c:pt idx="4">
                  <c:v>0.44230769230769229</c:v>
                </c:pt>
                <c:pt idx="5">
                  <c:v>0.43548387096774194</c:v>
                </c:pt>
                <c:pt idx="6">
                  <c:v>0.46409807355516636</c:v>
                </c:pt>
                <c:pt idx="7">
                  <c:v>0.46410684474123537</c:v>
                </c:pt>
                <c:pt idx="8">
                  <c:v>0.42857142857142855</c:v>
                </c:pt>
                <c:pt idx="9">
                  <c:v>0.44424131627056673</c:v>
                </c:pt>
              </c:numCache>
            </c:numRef>
          </c:val>
          <c:extLst>
            <c:ext xmlns:c16="http://schemas.microsoft.com/office/drawing/2014/chart" uri="{C3380CC4-5D6E-409C-BE32-E72D297353CC}">
              <c16:uniqueId val="{00000001-ABD0-470F-9CDF-691D6CA9824D}"/>
            </c:ext>
          </c:extLst>
        </c:ser>
        <c:ser>
          <c:idx val="2"/>
          <c:order val="2"/>
          <c:tx>
            <c:strRef>
              <c:f>'[SJG_Review_February Dataset MASTER - May 2025 Update.xlsx]Sheet1'!$AK$15</c:f>
              <c:strCache>
                <c:ptCount val="1"/>
                <c:pt idx="0">
                  <c:v>Large Vehicle Involved</c:v>
                </c:pt>
              </c:strCache>
            </c:strRef>
          </c:tx>
          <c:spPr>
            <a:solidFill>
              <a:srgbClr val="6F9799"/>
            </a:solidFill>
            <a:ln>
              <a:solidFill>
                <a:sysClr val="window" lastClr="FFFFFF"/>
              </a:solidFill>
            </a:ln>
            <a:effectLst/>
          </c:spPr>
          <c:invertIfNegative val="0"/>
          <c:dLbls>
            <c:spPr>
              <a:solidFill>
                <a:srgbClr val="FAF0DE"/>
              </a:solidFill>
              <a:ln>
                <a:noFill/>
              </a:ln>
              <a:effectLst/>
            </c:spPr>
            <c:txPr>
              <a:bodyPr rot="-5400000" spcFirstLastPara="1" vertOverflow="ellipsis" wrap="square" anchor="ctr" anchorCtr="1"/>
              <a:lstStyle/>
              <a:p>
                <a:pPr>
                  <a:defRPr sz="105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'[SJG_Review_February Dataset MASTER - May 2025 Update.xlsx]Sheet1'!$Y$16:$Y$25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'[SJG_Review_February Dataset MASTER - May 2025 Update.xlsx]Sheet1'!$AK$16:$AK$25</c:f>
              <c:numCache>
                <c:formatCode>0%</c:formatCode>
                <c:ptCount val="10"/>
                <c:pt idx="0">
                  <c:v>0.16254416961130741</c:v>
                </c:pt>
                <c:pt idx="1">
                  <c:v>0.16244411326378538</c:v>
                </c:pt>
                <c:pt idx="2">
                  <c:v>0.17325800376647835</c:v>
                </c:pt>
                <c:pt idx="3">
                  <c:v>0.1375770020533881</c:v>
                </c:pt>
                <c:pt idx="4">
                  <c:v>0.1752136752136752</c:v>
                </c:pt>
                <c:pt idx="5">
                  <c:v>0.17943548387096775</c:v>
                </c:pt>
                <c:pt idx="6">
                  <c:v>0.11558669001751314</c:v>
                </c:pt>
                <c:pt idx="7">
                  <c:v>0.1636060100166945</c:v>
                </c:pt>
                <c:pt idx="8">
                  <c:v>0.20833333333333334</c:v>
                </c:pt>
                <c:pt idx="9">
                  <c:v>0.17001828153564899</c:v>
                </c:pt>
              </c:numCache>
            </c:numRef>
          </c:val>
          <c:extLst>
            <c:ext xmlns:c16="http://schemas.microsoft.com/office/drawing/2014/chart" uri="{C3380CC4-5D6E-409C-BE32-E72D297353CC}">
              <c16:uniqueId val="{00000002-ABD0-470F-9CDF-691D6CA9824D}"/>
            </c:ext>
          </c:extLst>
        </c:ser>
        <c:dLbls>
          <c:showLegendKey val="0"/>
          <c:showVal val="0"/>
          <c:showCatName val="0"/>
          <c:showSerName val="0"/>
          <c:showPercent val="0"/>
          <c:showBubbleSize val="0"/>
        </c:dLbls>
        <c:gapWidth val="50"/>
        <c:axId val="1476843216"/>
        <c:axId val="1476835536"/>
      </c:barChart>
      <c:lineChart>
        <c:grouping val="standard"/>
        <c:varyColors val="0"/>
        <c:ser>
          <c:idx val="3"/>
          <c:order val="3"/>
          <c:tx>
            <c:strRef>
              <c:f>'[SJG_Review_February Dataset MASTER - May 2025 Update.xlsx]Sheet1'!$AL$15</c:f>
              <c:strCache>
                <c:ptCount val="1"/>
                <c:pt idx="0">
                  <c:v>Total</c:v>
                </c:pt>
              </c:strCache>
            </c:strRef>
          </c:tx>
          <c:spPr>
            <a:ln w="28575" cap="rnd">
              <a:solidFill>
                <a:srgbClr val="572700"/>
              </a:solidFill>
              <a:round/>
            </a:ln>
            <a:effectLst/>
          </c:spPr>
          <c:marker>
            <c:symbol val="none"/>
          </c:marker>
          <c:dLbls>
            <c:dLbl>
              <c:idx val="0"/>
              <c:layout>
                <c:manualLayout>
                  <c:x val="-2.8159041394335511E-2"/>
                  <c:y val="-8.0304609327296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D0-470F-9CDF-691D6CA9824D}"/>
                </c:ext>
              </c:extLst>
            </c:dLbl>
            <c:dLbl>
              <c:idx val="1"/>
              <c:layout>
                <c:manualLayout>
                  <c:x val="-2.8159041394335511E-2"/>
                  <c:y val="-6.22884378020969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D0-470F-9CDF-691D6CA9824D}"/>
                </c:ext>
              </c:extLst>
            </c:dLbl>
            <c:dLbl>
              <c:idx val="2"/>
              <c:layout>
                <c:manualLayout>
                  <c:x val="-2.6797385620915031E-2"/>
                  <c:y val="-8.030460932729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D0-470F-9CDF-691D6CA9824D}"/>
                </c:ext>
              </c:extLst>
            </c:dLbl>
            <c:dLbl>
              <c:idx val="3"/>
              <c:layout>
                <c:manualLayout>
                  <c:x val="-2.6797385620915083E-2"/>
                  <c:y val="-7.4203821976414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D0-470F-9CDF-691D6CA9824D}"/>
                </c:ext>
              </c:extLst>
            </c:dLbl>
            <c:dLbl>
              <c:idx val="4"/>
              <c:layout>
                <c:manualLayout>
                  <c:x val="-2.9520697167755992E-2"/>
                  <c:y val="-7.4203821976414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D0-470F-9CDF-691D6CA9824D}"/>
                </c:ext>
              </c:extLst>
            </c:dLbl>
            <c:dLbl>
              <c:idx val="5"/>
              <c:layout>
                <c:manualLayout>
                  <c:x val="-2.8159041394335511E-2"/>
                  <c:y val="-7.7254341394618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BD0-470F-9CDF-691D6CA9824D}"/>
                </c:ext>
              </c:extLst>
            </c:dLbl>
            <c:dLbl>
              <c:idx val="6"/>
              <c:layout>
                <c:manualLayout>
                  <c:x val="-2.8159041394335612E-2"/>
                  <c:y val="-6.2001744303601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D0-470F-9CDF-691D6CA9824D}"/>
                </c:ext>
              </c:extLst>
            </c:dLbl>
            <c:dLbl>
              <c:idx val="7"/>
              <c:layout>
                <c:manualLayout>
                  <c:x val="-2.8159041394335511E-2"/>
                  <c:y val="-5.5900705467194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BD0-470F-9CDF-691D6CA9824D}"/>
                </c:ext>
              </c:extLst>
            </c:dLbl>
            <c:dLbl>
              <c:idx val="8"/>
              <c:layout>
                <c:manualLayout>
                  <c:x val="-2.8159041394335612E-2"/>
                  <c:y val="-6.81027831400080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BD0-470F-9CDF-691D6CA9824D}"/>
                </c:ext>
              </c:extLst>
            </c:dLbl>
            <c:dLbl>
              <c:idx val="9"/>
              <c:layout>
                <c:manualLayout>
                  <c:x val="-2.8159041394335511E-2"/>
                  <c:y val="-8.03046093272963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BD0-470F-9CDF-691D6CA9824D}"/>
                </c:ext>
              </c:extLst>
            </c:dLbl>
            <c:spPr>
              <a:solidFill>
                <a:srgbClr val="F5F0DE"/>
              </a:solidFill>
              <a:ln w="19050">
                <a:solidFill>
                  <a:srgbClr val="000000"/>
                </a:solid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rgbClr val="572700"/>
                      </a:solidFill>
                      <a:round/>
                    </a:ln>
                    <a:effectLst/>
                  </c:spPr>
                </c15:leaderLines>
              </c:ext>
            </c:extLst>
          </c:dLbls>
          <c:cat>
            <c:numRef>
              <c:f>'[SJG_Review_February Dataset MASTER - May 2025 Update.xlsx]Sheet1'!$Y$16:$Y$25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'[SJG_Review_February Dataset MASTER - May 2025 Update.xlsx]Sheet1'!$AL$16:$AL$25</c:f>
              <c:numCache>
                <c:formatCode>General</c:formatCode>
                <c:ptCount val="10"/>
                <c:pt idx="0">
                  <c:v>566</c:v>
                </c:pt>
                <c:pt idx="1">
                  <c:v>671</c:v>
                </c:pt>
                <c:pt idx="2">
                  <c:v>531</c:v>
                </c:pt>
                <c:pt idx="3">
                  <c:v>487</c:v>
                </c:pt>
                <c:pt idx="4">
                  <c:v>468</c:v>
                </c:pt>
                <c:pt idx="5">
                  <c:v>496</c:v>
                </c:pt>
                <c:pt idx="6">
                  <c:v>571</c:v>
                </c:pt>
                <c:pt idx="7">
                  <c:v>599</c:v>
                </c:pt>
                <c:pt idx="8">
                  <c:v>504</c:v>
                </c:pt>
                <c:pt idx="9">
                  <c:v>547</c:v>
                </c:pt>
              </c:numCache>
            </c:numRef>
          </c:val>
          <c:smooth val="0"/>
          <c:extLst>
            <c:ext xmlns:c16="http://schemas.microsoft.com/office/drawing/2014/chart" uri="{C3380CC4-5D6E-409C-BE32-E72D297353CC}">
              <c16:uniqueId val="{00000003-ABD0-470F-9CDF-691D6CA9824D}"/>
            </c:ext>
          </c:extLst>
        </c:ser>
        <c:dLbls>
          <c:showLegendKey val="0"/>
          <c:showVal val="0"/>
          <c:showCatName val="0"/>
          <c:showSerName val="0"/>
          <c:showPercent val="0"/>
          <c:showBubbleSize val="0"/>
        </c:dLbls>
        <c:marker val="1"/>
        <c:smooth val="0"/>
        <c:axId val="396298063"/>
        <c:axId val="396321583"/>
      </c:lineChart>
      <c:catAx>
        <c:axId val="14768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476835536"/>
        <c:crosses val="autoZero"/>
        <c:auto val="1"/>
        <c:lblAlgn val="ctr"/>
        <c:lblOffset val="100"/>
        <c:noMultiLvlLbl val="0"/>
      </c:catAx>
      <c:valAx>
        <c:axId val="1476835536"/>
        <c:scaling>
          <c:orientation val="minMax"/>
          <c:max val="0.7500000000000001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76843216"/>
        <c:crosses val="autoZero"/>
        <c:crossBetween val="between"/>
        <c:majorUnit val="0.25"/>
      </c:valAx>
      <c:valAx>
        <c:axId val="396321583"/>
        <c:scaling>
          <c:orientation val="minMax"/>
          <c:max val="75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96298063"/>
        <c:crosses val="max"/>
        <c:crossBetween val="between"/>
      </c:valAx>
      <c:catAx>
        <c:axId val="396298063"/>
        <c:scaling>
          <c:orientation val="minMax"/>
        </c:scaling>
        <c:delete val="1"/>
        <c:axPos val="b"/>
        <c:numFmt formatCode="General" sourceLinked="1"/>
        <c:majorTickMark val="out"/>
        <c:minorTickMark val="none"/>
        <c:tickLblPos val="nextTo"/>
        <c:crossAx val="396321583"/>
        <c:crosses val="autoZero"/>
        <c:auto val="1"/>
        <c:lblAlgn val="ctr"/>
        <c:lblOffset val="100"/>
        <c:noMultiLvlLbl val="0"/>
      </c:catAx>
      <c:spPr>
        <a:noFill/>
        <a:ln w="28575">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rgbClr val="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'[Person Dataset Update_2 (2014-2023) - Safe Speeds &amp; Safe Vehicles_03-XX Update.xlsx]Speed Related'!$H$18</c:f>
              <c:strCache>
                <c:ptCount val="1"/>
                <c:pt idx="0">
                  <c:v>Fatality</c:v>
                </c:pt>
              </c:strCache>
            </c:strRef>
          </c:tx>
          <c:spPr>
            <a:solidFill>
              <a:srgbClr val="E55302"/>
            </a:solidFill>
            <a:ln>
              <a:noFill/>
            </a:ln>
            <a:effectLst/>
          </c:spPr>
          <c:invertIfNegative val="0"/>
          <c:dLbls>
            <c:spPr>
              <a:solidFill>
                <a:srgbClr val="F5F0DE"/>
              </a:solid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'[Person Dataset Update_2 (2014-2023) - Safe Speeds &amp; Safe Vehicles_03-XX Update.xlsx]Speed Related'!$G$19:$G$28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'[Person Dataset Update_2 (2014-2023) - Safe Speeds &amp; Safe Vehicles_03-XX Update.xlsx]Speed Related'!$H$19:$H$28</c:f>
              <c:numCache>
                <c:formatCode>General</c:formatCode>
                <c:ptCount val="10"/>
                <c:pt idx="0">
                  <c:v>38</c:v>
                </c:pt>
                <c:pt idx="1">
                  <c:v>68</c:v>
                </c:pt>
                <c:pt idx="2">
                  <c:v>46</c:v>
                </c:pt>
                <c:pt idx="3">
                  <c:v>53</c:v>
                </c:pt>
                <c:pt idx="4">
                  <c:v>54</c:v>
                </c:pt>
                <c:pt idx="5">
                  <c:v>44</c:v>
                </c:pt>
                <c:pt idx="6">
                  <c:v>65</c:v>
                </c:pt>
                <c:pt idx="7">
                  <c:v>69</c:v>
                </c:pt>
                <c:pt idx="8">
                  <c:v>58</c:v>
                </c:pt>
                <c:pt idx="9">
                  <c:v>52</c:v>
                </c:pt>
              </c:numCache>
            </c:numRef>
          </c:val>
          <c:extLst>
            <c:ext xmlns:c16="http://schemas.microsoft.com/office/drawing/2014/chart" uri="{C3380CC4-5D6E-409C-BE32-E72D297353CC}">
              <c16:uniqueId val="{00000000-CDD2-4723-B03E-523FF5796AF0}"/>
            </c:ext>
          </c:extLst>
        </c:ser>
        <c:ser>
          <c:idx val="1"/>
          <c:order val="1"/>
          <c:tx>
            <c:strRef>
              <c:f>'[Person Dataset Update_2 (2014-2023) - Safe Speeds &amp; Safe Vehicles_03-XX Update.xlsx]Speed Related'!$I$18</c:f>
              <c:strCache>
                <c:ptCount val="1"/>
                <c:pt idx="0">
                  <c:v>Serious Injury</c:v>
                </c:pt>
              </c:strCache>
            </c:strRef>
          </c:tx>
          <c:spPr>
            <a:solidFill>
              <a:srgbClr val="156082"/>
            </a:solidFill>
            <a:ln>
              <a:noFill/>
            </a:ln>
            <a:effectLst/>
          </c:spPr>
          <c:invertIfNegative val="0"/>
          <c:dLbls>
            <c:spPr>
              <a:solidFill>
                <a:srgbClr val="F5F0DE"/>
              </a:solid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'[Person Dataset Update_2 (2014-2023) - Safe Speeds &amp; Safe Vehicles_03-XX Update.xlsx]Speed Related'!$G$19:$G$28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'[Person Dataset Update_2 (2014-2023) - Safe Speeds &amp; Safe Vehicles_03-XX Update.xlsx]Speed Related'!$I$19:$I$28</c:f>
              <c:numCache>
                <c:formatCode>General</c:formatCode>
                <c:ptCount val="10"/>
                <c:pt idx="0">
                  <c:v>200</c:v>
                </c:pt>
                <c:pt idx="1">
                  <c:v>208</c:v>
                </c:pt>
                <c:pt idx="2">
                  <c:v>148</c:v>
                </c:pt>
                <c:pt idx="3">
                  <c:v>148</c:v>
                </c:pt>
                <c:pt idx="4">
                  <c:v>125</c:v>
                </c:pt>
                <c:pt idx="5">
                  <c:v>147</c:v>
                </c:pt>
                <c:pt idx="6">
                  <c:v>175</c:v>
                </c:pt>
                <c:pt idx="7">
                  <c:v>154</c:v>
                </c:pt>
                <c:pt idx="8">
                  <c:v>125</c:v>
                </c:pt>
                <c:pt idx="9">
                  <c:v>159</c:v>
                </c:pt>
              </c:numCache>
            </c:numRef>
          </c:val>
          <c:extLst>
            <c:ext xmlns:c16="http://schemas.microsoft.com/office/drawing/2014/chart" uri="{C3380CC4-5D6E-409C-BE32-E72D297353CC}">
              <c16:uniqueId val="{00000001-CDD2-4723-B03E-523FF5796AF0}"/>
            </c:ext>
          </c:extLst>
        </c:ser>
        <c:dLbls>
          <c:showLegendKey val="0"/>
          <c:showVal val="0"/>
          <c:showCatName val="0"/>
          <c:showSerName val="0"/>
          <c:showPercent val="0"/>
          <c:showBubbleSize val="0"/>
        </c:dLbls>
        <c:gapWidth val="100"/>
        <c:overlap val="100"/>
        <c:axId val="304203535"/>
        <c:axId val="304205935"/>
      </c:barChart>
      <c:lineChart>
        <c:grouping val="standard"/>
        <c:varyColors val="0"/>
        <c:ser>
          <c:idx val="2"/>
          <c:order val="2"/>
          <c:tx>
            <c:strRef>
              <c:f>'[Person Dataset Update_2 (2014-2023) - Safe Speeds &amp; Safe Vehicles_03-XX Update.xlsx]Speed Related'!$J$18</c:f>
              <c:strCache>
                <c:ptCount val="1"/>
                <c:pt idx="0">
                  <c:v>Total</c:v>
                </c:pt>
              </c:strCache>
            </c:strRef>
          </c:tx>
          <c:spPr>
            <a:ln w="28575" cap="rnd">
              <a:noFill/>
              <a:round/>
            </a:ln>
            <a:effectLst/>
          </c:spPr>
          <c:marker>
            <c:symbol val="none"/>
          </c:marker>
          <c:dLbls>
            <c:spPr>
              <a:solidFill>
                <a:srgbClr val="F5F0DE"/>
              </a:solid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numRef>
              <c:f>'[Person Dataset Update_2 (2014-2023) - Safe Speeds &amp; Safe Vehicles_03-XX Update.xlsx]Speed Related'!$G$19:$G$28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'[Person Dataset Update_2 (2014-2023) - Safe Speeds &amp; Safe Vehicles_03-XX Update.xlsx]Speed Related'!$J$19:$J$28</c:f>
              <c:numCache>
                <c:formatCode>General</c:formatCode>
                <c:ptCount val="10"/>
                <c:pt idx="0">
                  <c:v>238</c:v>
                </c:pt>
                <c:pt idx="1">
                  <c:v>276</c:v>
                </c:pt>
                <c:pt idx="2">
                  <c:v>194</c:v>
                </c:pt>
                <c:pt idx="3">
                  <c:v>201</c:v>
                </c:pt>
                <c:pt idx="4">
                  <c:v>179</c:v>
                </c:pt>
                <c:pt idx="5">
                  <c:v>191</c:v>
                </c:pt>
                <c:pt idx="6">
                  <c:v>240</c:v>
                </c:pt>
                <c:pt idx="7">
                  <c:v>223</c:v>
                </c:pt>
                <c:pt idx="8">
                  <c:v>183</c:v>
                </c:pt>
                <c:pt idx="9">
                  <c:v>211</c:v>
                </c:pt>
              </c:numCache>
            </c:numRef>
          </c:val>
          <c:smooth val="0"/>
          <c:extLst>
            <c:ext xmlns:c16="http://schemas.microsoft.com/office/drawing/2014/chart" uri="{C3380CC4-5D6E-409C-BE32-E72D297353CC}">
              <c16:uniqueId val="{00000003-CDD2-4723-B03E-523FF5796AF0}"/>
            </c:ext>
          </c:extLst>
        </c:ser>
        <c:dLbls>
          <c:showLegendKey val="0"/>
          <c:showVal val="0"/>
          <c:showCatName val="0"/>
          <c:showSerName val="0"/>
          <c:showPercent val="0"/>
          <c:showBubbleSize val="0"/>
        </c:dLbls>
        <c:marker val="1"/>
        <c:smooth val="0"/>
        <c:axId val="304203535"/>
        <c:axId val="304205935"/>
      </c:lineChart>
      <c:catAx>
        <c:axId val="30420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304205935"/>
        <c:crosses val="autoZero"/>
        <c:auto val="1"/>
        <c:lblAlgn val="ctr"/>
        <c:lblOffset val="100"/>
        <c:noMultiLvlLbl val="0"/>
      </c:catAx>
      <c:valAx>
        <c:axId val="304205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304203535"/>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'[Person Dataset Update_2 (2014-2023) - Safe Speeds &amp; Safe Vehicles_05-19 Update.xlsx]Aggressive Driving2'!$H$19</c:f>
              <c:strCache>
                <c:ptCount val="1"/>
                <c:pt idx="0">
                  <c:v>Fatalities</c:v>
                </c:pt>
              </c:strCache>
            </c:strRef>
          </c:tx>
          <c:spPr>
            <a:solidFill>
              <a:srgbClr val="E55302"/>
            </a:solidFill>
            <a:ln>
              <a:noFill/>
            </a:ln>
            <a:effectLst/>
          </c:spPr>
          <c:invertIfNegative val="0"/>
          <c:dLbls>
            <c:spPr>
              <a:solidFill>
                <a:srgbClr val="FAF0DE"/>
              </a:solid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'[Person Dataset Update_2 (2014-2023) - Safe Speeds &amp; Safe Vehicles_05-19 Update.xlsx]Aggressive Driving2'!$G$20:$G$29</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'[Person Dataset Update_2 (2014-2023) - Safe Speeds &amp; Safe Vehicles_05-19 Update.xlsx]Aggressive Driving2'!$H$20:$H$29</c:f>
              <c:numCache>
                <c:formatCode>General</c:formatCode>
                <c:ptCount val="10"/>
                <c:pt idx="0">
                  <c:v>42</c:v>
                </c:pt>
                <c:pt idx="1">
                  <c:v>68</c:v>
                </c:pt>
                <c:pt idx="2">
                  <c:v>70</c:v>
                </c:pt>
                <c:pt idx="3">
                  <c:v>54</c:v>
                </c:pt>
                <c:pt idx="4">
                  <c:v>57</c:v>
                </c:pt>
                <c:pt idx="5">
                  <c:v>54</c:v>
                </c:pt>
                <c:pt idx="6">
                  <c:v>70</c:v>
                </c:pt>
                <c:pt idx="7">
                  <c:v>74</c:v>
                </c:pt>
                <c:pt idx="8">
                  <c:v>62</c:v>
                </c:pt>
                <c:pt idx="9">
                  <c:v>74</c:v>
                </c:pt>
              </c:numCache>
            </c:numRef>
          </c:val>
          <c:extLst>
            <c:ext xmlns:c16="http://schemas.microsoft.com/office/drawing/2014/chart" uri="{C3380CC4-5D6E-409C-BE32-E72D297353CC}">
              <c16:uniqueId val="{00000000-CF0F-466A-AFE0-03C546A52A91}"/>
            </c:ext>
          </c:extLst>
        </c:ser>
        <c:ser>
          <c:idx val="1"/>
          <c:order val="1"/>
          <c:tx>
            <c:strRef>
              <c:f>'[Person Dataset Update_2 (2014-2023) - Safe Speeds &amp; Safe Vehicles_05-19 Update.xlsx]Aggressive Driving2'!$I$19</c:f>
              <c:strCache>
                <c:ptCount val="1"/>
                <c:pt idx="0">
                  <c:v>Serious Injuries</c:v>
                </c:pt>
              </c:strCache>
            </c:strRef>
          </c:tx>
          <c:spPr>
            <a:solidFill>
              <a:srgbClr val="156082"/>
            </a:solidFill>
            <a:ln>
              <a:noFill/>
            </a:ln>
            <a:effectLst/>
          </c:spPr>
          <c:invertIfNegative val="0"/>
          <c:dLbls>
            <c:spPr>
              <a:solidFill>
                <a:srgbClr val="FAF0DE"/>
              </a:solid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'[Person Dataset Update_2 (2014-2023) - Safe Speeds &amp; Safe Vehicles_05-19 Update.xlsx]Aggressive Driving2'!$G$20:$G$29</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'[Person Dataset Update_2 (2014-2023) - Safe Speeds &amp; Safe Vehicles_05-19 Update.xlsx]Aggressive Driving2'!$I$20:$I$29</c:f>
              <c:numCache>
                <c:formatCode>General</c:formatCode>
                <c:ptCount val="10"/>
                <c:pt idx="0">
                  <c:v>194</c:v>
                </c:pt>
                <c:pt idx="1">
                  <c:v>218</c:v>
                </c:pt>
                <c:pt idx="2">
                  <c:v>175</c:v>
                </c:pt>
                <c:pt idx="3">
                  <c:v>165</c:v>
                </c:pt>
                <c:pt idx="4">
                  <c:v>150</c:v>
                </c:pt>
                <c:pt idx="5">
                  <c:v>162</c:v>
                </c:pt>
                <c:pt idx="6">
                  <c:v>195</c:v>
                </c:pt>
                <c:pt idx="7">
                  <c:v>204</c:v>
                </c:pt>
                <c:pt idx="8">
                  <c:v>154</c:v>
                </c:pt>
                <c:pt idx="9">
                  <c:v>169</c:v>
                </c:pt>
              </c:numCache>
            </c:numRef>
          </c:val>
          <c:extLst>
            <c:ext xmlns:c16="http://schemas.microsoft.com/office/drawing/2014/chart" uri="{C3380CC4-5D6E-409C-BE32-E72D297353CC}">
              <c16:uniqueId val="{00000001-CF0F-466A-AFE0-03C546A52A91}"/>
            </c:ext>
          </c:extLst>
        </c:ser>
        <c:dLbls>
          <c:showLegendKey val="0"/>
          <c:showVal val="0"/>
          <c:showCatName val="0"/>
          <c:showSerName val="0"/>
          <c:showPercent val="0"/>
          <c:showBubbleSize val="0"/>
        </c:dLbls>
        <c:gapWidth val="75"/>
        <c:overlap val="100"/>
        <c:axId val="129782976"/>
        <c:axId val="129774816"/>
      </c:barChart>
      <c:lineChart>
        <c:grouping val="standard"/>
        <c:varyColors val="0"/>
        <c:ser>
          <c:idx val="2"/>
          <c:order val="2"/>
          <c:tx>
            <c:strRef>
              <c:f>'[Person Dataset Update_2 (2014-2023) - Safe Speeds &amp; Safe Vehicles_05-19 Update.xlsx]Aggressive Driving2'!$J$19</c:f>
              <c:strCache>
                <c:ptCount val="1"/>
                <c:pt idx="0">
                  <c:v>Total</c:v>
                </c:pt>
              </c:strCache>
            </c:strRef>
          </c:tx>
          <c:spPr>
            <a:ln w="28575" cap="rnd">
              <a:noFill/>
              <a:round/>
            </a:ln>
            <a:effectLst/>
          </c:spPr>
          <c:marker>
            <c:symbol val="none"/>
          </c:marker>
          <c:dLbls>
            <c:spPr>
              <a:solidFill>
                <a:srgbClr val="FAF0DE"/>
              </a:solid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val>
            <c:numRef>
              <c:f>'[Person Dataset Update_2 (2014-2023) - Safe Speeds &amp; Safe Vehicles_05-19 Update.xlsx]Aggressive Driving2'!$J$20:$J$29</c:f>
              <c:numCache>
                <c:formatCode>General</c:formatCode>
                <c:ptCount val="10"/>
                <c:pt idx="0">
                  <c:v>236</c:v>
                </c:pt>
                <c:pt idx="1">
                  <c:v>286</c:v>
                </c:pt>
                <c:pt idx="2">
                  <c:v>245</c:v>
                </c:pt>
                <c:pt idx="3">
                  <c:v>219</c:v>
                </c:pt>
                <c:pt idx="4">
                  <c:v>207</c:v>
                </c:pt>
                <c:pt idx="5">
                  <c:v>216</c:v>
                </c:pt>
                <c:pt idx="6">
                  <c:v>265</c:v>
                </c:pt>
                <c:pt idx="7">
                  <c:v>278</c:v>
                </c:pt>
                <c:pt idx="8">
                  <c:v>216</c:v>
                </c:pt>
                <c:pt idx="9">
                  <c:v>243</c:v>
                </c:pt>
              </c:numCache>
            </c:numRef>
          </c:val>
          <c:smooth val="0"/>
          <c:extLst>
            <c:ext xmlns:c16="http://schemas.microsoft.com/office/drawing/2014/chart" uri="{C3380CC4-5D6E-409C-BE32-E72D297353CC}">
              <c16:uniqueId val="{00000003-CF0F-466A-AFE0-03C546A52A91}"/>
            </c:ext>
          </c:extLst>
        </c:ser>
        <c:dLbls>
          <c:showLegendKey val="0"/>
          <c:showVal val="0"/>
          <c:showCatName val="0"/>
          <c:showSerName val="0"/>
          <c:showPercent val="0"/>
          <c:showBubbleSize val="0"/>
        </c:dLbls>
        <c:marker val="1"/>
        <c:smooth val="0"/>
        <c:axId val="129782976"/>
        <c:axId val="129774816"/>
      </c:lineChart>
      <c:catAx>
        <c:axId val="12978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29774816"/>
        <c:crosses val="autoZero"/>
        <c:auto val="1"/>
        <c:lblAlgn val="ctr"/>
        <c:lblOffset val="100"/>
        <c:noMultiLvlLbl val="0"/>
      </c:catAx>
      <c:valAx>
        <c:axId val="12977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29782976"/>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solidFill>
            <a:srgbClr val="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'[Person Dataset Update_2 (2014-2023) - Safe Speeds &amp; Safe Vehicles_03-XX Update.xlsx]Large Vehicle'!$H$18</c:f>
              <c:strCache>
                <c:ptCount val="1"/>
                <c:pt idx="0">
                  <c:v>Fatality</c:v>
                </c:pt>
              </c:strCache>
            </c:strRef>
          </c:tx>
          <c:spPr>
            <a:solidFill>
              <a:srgbClr val="E55302"/>
            </a:solidFill>
            <a:ln>
              <a:noFill/>
            </a:ln>
            <a:effectLst/>
          </c:spPr>
          <c:invertIfNegative val="0"/>
          <c:dLbls>
            <c:spPr>
              <a:solidFill>
                <a:srgbClr val="F5F0DE"/>
              </a:solid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'[Person Dataset Update_2 (2014-2023) - Safe Speeds &amp; Safe Vehicles_03-XX Update.xlsx]Large Vehicle'!$G$19:$G$28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'[Person Dataset Update_2 (2014-2023) - Safe Speeds &amp; Safe Vehicles_03-XX Update.xlsx]Large Vehicle'!$H$19:$H$28</c:f>
              <c:numCache>
                <c:formatCode>General</c:formatCode>
                <c:ptCount val="10"/>
                <c:pt idx="0">
                  <c:v>19</c:v>
                </c:pt>
                <c:pt idx="1">
                  <c:v>26</c:v>
                </c:pt>
                <c:pt idx="2">
                  <c:v>24</c:v>
                </c:pt>
                <c:pt idx="3">
                  <c:v>21</c:v>
                </c:pt>
                <c:pt idx="4">
                  <c:v>19</c:v>
                </c:pt>
                <c:pt idx="5">
                  <c:v>30</c:v>
                </c:pt>
                <c:pt idx="6">
                  <c:v>23</c:v>
                </c:pt>
                <c:pt idx="7">
                  <c:v>34</c:v>
                </c:pt>
                <c:pt idx="8">
                  <c:v>33</c:v>
                </c:pt>
                <c:pt idx="9">
                  <c:v>29</c:v>
                </c:pt>
              </c:numCache>
            </c:numRef>
          </c:val>
          <c:extLst>
            <c:ext xmlns:c16="http://schemas.microsoft.com/office/drawing/2014/chart" uri="{C3380CC4-5D6E-409C-BE32-E72D297353CC}">
              <c16:uniqueId val="{00000000-0A86-4F31-B594-0773F348FDA8}"/>
            </c:ext>
          </c:extLst>
        </c:ser>
        <c:ser>
          <c:idx val="1"/>
          <c:order val="1"/>
          <c:tx>
            <c:strRef>
              <c:f>'[Person Dataset Update_2 (2014-2023) - Safe Speeds &amp; Safe Vehicles_03-XX Update.xlsx]Large Vehicle'!$I$18</c:f>
              <c:strCache>
                <c:ptCount val="1"/>
                <c:pt idx="0">
                  <c:v>Serious Injury</c:v>
                </c:pt>
              </c:strCache>
            </c:strRef>
          </c:tx>
          <c:spPr>
            <a:solidFill>
              <a:srgbClr val="156082"/>
            </a:solidFill>
            <a:ln>
              <a:noFill/>
            </a:ln>
            <a:effectLst/>
          </c:spPr>
          <c:invertIfNegative val="0"/>
          <c:dLbls>
            <c:spPr>
              <a:solidFill>
                <a:srgbClr val="F5F0DE"/>
              </a:solid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'[Person Dataset Update_2 (2014-2023) - Safe Speeds &amp; Safe Vehicles_03-XX Update.xlsx]Large Vehicle'!$G$19:$G$28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'[Person Dataset Update_2 (2014-2023) - Safe Speeds &amp; Safe Vehicles_03-XX Update.xlsx]Large Vehicle'!$I$19:$I$28</c:f>
              <c:numCache>
                <c:formatCode>General</c:formatCode>
                <c:ptCount val="10"/>
                <c:pt idx="0">
                  <c:v>73</c:v>
                </c:pt>
                <c:pt idx="1">
                  <c:v>83</c:v>
                </c:pt>
                <c:pt idx="2">
                  <c:v>68</c:v>
                </c:pt>
                <c:pt idx="3">
                  <c:v>46</c:v>
                </c:pt>
                <c:pt idx="4">
                  <c:v>63</c:v>
                </c:pt>
                <c:pt idx="5">
                  <c:v>59</c:v>
                </c:pt>
                <c:pt idx="6">
                  <c:v>43</c:v>
                </c:pt>
                <c:pt idx="7">
                  <c:v>64</c:v>
                </c:pt>
                <c:pt idx="8">
                  <c:v>72</c:v>
                </c:pt>
                <c:pt idx="9">
                  <c:v>64</c:v>
                </c:pt>
              </c:numCache>
            </c:numRef>
          </c:val>
          <c:extLst>
            <c:ext xmlns:c16="http://schemas.microsoft.com/office/drawing/2014/chart" uri="{C3380CC4-5D6E-409C-BE32-E72D297353CC}">
              <c16:uniqueId val="{00000001-0A86-4F31-B594-0773F348FDA8}"/>
            </c:ext>
          </c:extLst>
        </c:ser>
        <c:dLbls>
          <c:showLegendKey val="0"/>
          <c:showVal val="0"/>
          <c:showCatName val="0"/>
          <c:showSerName val="0"/>
          <c:showPercent val="0"/>
          <c:showBubbleSize val="0"/>
        </c:dLbls>
        <c:gapWidth val="100"/>
        <c:overlap val="100"/>
        <c:axId val="304203535"/>
        <c:axId val="304205935"/>
      </c:barChart>
      <c:lineChart>
        <c:grouping val="standard"/>
        <c:varyColors val="0"/>
        <c:ser>
          <c:idx val="2"/>
          <c:order val="2"/>
          <c:tx>
            <c:strRef>
              <c:f>'[Person Dataset Update_2 (2014-2023) - Safe Speeds &amp; Safe Vehicles_03-XX Update.xlsx]Large Vehicle'!$J$18</c:f>
              <c:strCache>
                <c:ptCount val="1"/>
                <c:pt idx="0">
                  <c:v>Total</c:v>
                </c:pt>
              </c:strCache>
            </c:strRef>
          </c:tx>
          <c:spPr>
            <a:ln w="28575" cap="rnd">
              <a:noFill/>
              <a:round/>
            </a:ln>
            <a:effectLst/>
          </c:spPr>
          <c:marker>
            <c:symbol val="none"/>
          </c:marker>
          <c:dLbls>
            <c:dLbl>
              <c:idx val="4"/>
              <c:layout>
                <c:manualLayout>
                  <c:x val="-2.3328702524191627E-2"/>
                  <c:y val="-8.7306063138309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9F-43D9-A087-626EC98933C4}"/>
                </c:ext>
              </c:extLst>
            </c:dLbl>
            <c:spPr>
              <a:solidFill>
                <a:srgbClr val="F5F0DE"/>
              </a:solid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3"/>
                </a:solidFill>
                <a:prstDash val="sysDot"/>
              </a:ln>
              <a:effectLst/>
            </c:spPr>
            <c:trendlineType val="linear"/>
            <c:dispRSqr val="0"/>
            <c:dispEq val="0"/>
          </c:trendline>
          <c:cat>
            <c:numRef>
              <c:f>'[Person Dataset Update_2 (2014-2023) - Safe Speeds &amp; Safe Vehicles_03-XX Update.xlsx]Large Vehicle'!$G$19:$G$28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'[Person Dataset Update_2 (2014-2023) - Safe Speeds &amp; Safe Vehicles_03-XX Update.xlsx]Large Vehicle'!$J$19:$J$28</c:f>
              <c:numCache>
                <c:formatCode>General</c:formatCode>
                <c:ptCount val="10"/>
                <c:pt idx="0">
                  <c:v>92</c:v>
                </c:pt>
                <c:pt idx="1">
                  <c:v>109</c:v>
                </c:pt>
                <c:pt idx="2">
                  <c:v>92</c:v>
                </c:pt>
                <c:pt idx="3">
                  <c:v>67</c:v>
                </c:pt>
                <c:pt idx="4">
                  <c:v>82</c:v>
                </c:pt>
                <c:pt idx="5">
                  <c:v>89</c:v>
                </c:pt>
                <c:pt idx="6">
                  <c:v>66</c:v>
                </c:pt>
                <c:pt idx="7">
                  <c:v>98</c:v>
                </c:pt>
                <c:pt idx="8">
                  <c:v>105</c:v>
                </c:pt>
                <c:pt idx="9">
                  <c:v>93</c:v>
                </c:pt>
              </c:numCache>
            </c:numRef>
          </c:val>
          <c:smooth val="0"/>
          <c:extLst>
            <c:ext xmlns:c16="http://schemas.microsoft.com/office/drawing/2014/chart" uri="{C3380CC4-5D6E-409C-BE32-E72D297353CC}">
              <c16:uniqueId val="{00000003-0A86-4F31-B594-0773F348FDA8}"/>
            </c:ext>
          </c:extLst>
        </c:ser>
        <c:dLbls>
          <c:showLegendKey val="0"/>
          <c:showVal val="0"/>
          <c:showCatName val="0"/>
          <c:showSerName val="0"/>
          <c:showPercent val="0"/>
          <c:showBubbleSize val="0"/>
        </c:dLbls>
        <c:marker val="1"/>
        <c:smooth val="0"/>
        <c:axId val="304203535"/>
        <c:axId val="304205935"/>
      </c:lineChart>
      <c:catAx>
        <c:axId val="30420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304205935"/>
        <c:crosses val="autoZero"/>
        <c:auto val="1"/>
        <c:lblAlgn val="ctr"/>
        <c:lblOffset val="100"/>
        <c:noMultiLvlLbl val="0"/>
      </c:catAx>
      <c:valAx>
        <c:axId val="304205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304203535"/>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solidFill>
            <a:srgbClr val="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6562" y="103290"/>
            <a:ext cx="5592798" cy="419566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435607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458444-B8E3-43EF-8863-750D2F8133F5}" type="slidenum">
              <a:rPr lang="en-US" smtClean="0"/>
              <a:t>‹#›</a:t>
            </a:fld>
            <a:endParaRPr lang="en-US"/>
          </a:p>
        </p:txBody>
      </p:sp>
    </p:spTree>
    <p:extLst>
      <p:ext uri="{BB962C8B-B14F-4D97-AF65-F5344CB8AC3E}">
        <p14:creationId xmlns:p14="http://schemas.microsoft.com/office/powerpoint/2010/main" val="3415179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AF590-2867-5DBC-9D65-803151240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9BB61-C472-29EB-3551-6CAB6D909515}"/>
              </a:ext>
            </a:extLst>
          </p:cNvPr>
          <p:cNvSpPr>
            <a:spLocks noGrp="1" noRot="1" noChangeAspect="1"/>
          </p:cNvSpPr>
          <p:nvPr>
            <p:ph type="sldImg"/>
          </p:nvPr>
        </p:nvSpPr>
        <p:spPr>
          <a:xfrm>
            <a:off x="715963" y="103188"/>
            <a:ext cx="5592762" cy="4195762"/>
          </a:xfrm>
        </p:spPr>
      </p:sp>
      <p:sp>
        <p:nvSpPr>
          <p:cNvPr id="3" name="Notes Placeholder 2">
            <a:extLst>
              <a:ext uri="{FF2B5EF4-FFF2-40B4-BE49-F238E27FC236}">
                <a16:creationId xmlns:a16="http://schemas.microsoft.com/office/drawing/2014/main" id="{4776264A-1B1C-69AA-4893-DA265F8A357E}"/>
              </a:ext>
            </a:extLst>
          </p:cNvPr>
          <p:cNvSpPr>
            <a:spLocks noGrp="1"/>
          </p:cNvSpPr>
          <p:nvPr>
            <p:ph type="body" idx="1"/>
          </p:nvPr>
        </p:nvSpPr>
        <p:spPr/>
        <p:txBody>
          <a:bodyPr/>
          <a:lstStyle/>
          <a:p>
            <a:r>
              <a:rPr lang="en-US">
                <a:latin typeface="Arial" panose="020B0604020202020204" pitchFamily="34" charset="0"/>
                <a:cs typeface="Arial" panose="020B0604020202020204" pitchFamily="34" charset="0"/>
              </a:rPr>
              <a:t>Mike Colety</a:t>
            </a:r>
          </a:p>
        </p:txBody>
      </p:sp>
      <p:sp>
        <p:nvSpPr>
          <p:cNvPr id="4" name="Slide Number Placeholder 3">
            <a:extLst>
              <a:ext uri="{FF2B5EF4-FFF2-40B4-BE49-F238E27FC236}">
                <a16:creationId xmlns:a16="http://schemas.microsoft.com/office/drawing/2014/main" id="{F2FDC1B0-4F55-D8CA-39C1-64F029BA9D13}"/>
              </a:ext>
            </a:extLst>
          </p:cNvPr>
          <p:cNvSpPr>
            <a:spLocks noGrp="1"/>
          </p:cNvSpPr>
          <p:nvPr>
            <p:ph type="sldNum" sz="quarter" idx="5"/>
          </p:nvPr>
        </p:nvSpPr>
        <p:spPr/>
        <p:txBody>
          <a:bodyPr/>
          <a:lstStyle/>
          <a:p>
            <a:fld id="{67458444-B8E3-43EF-8863-750D2F8133F5}" type="slidenum">
              <a:rPr lang="en-US" smtClean="0"/>
              <a:t>1</a:t>
            </a:fld>
            <a:endParaRPr lang="en-US"/>
          </a:p>
        </p:txBody>
      </p:sp>
    </p:spTree>
    <p:extLst>
      <p:ext uri="{BB962C8B-B14F-4D97-AF65-F5344CB8AC3E}">
        <p14:creationId xmlns:p14="http://schemas.microsoft.com/office/powerpoint/2010/main" val="368865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3188"/>
            <a:ext cx="5592762" cy="41957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Arial" panose="020B0604020202020204" pitchFamily="34" charset="0"/>
                <a:ea typeface="+mn-ea"/>
                <a:cs typeface="Arial" panose="020B0604020202020204" pitchFamily="34" charset="0"/>
              </a:rPr>
              <a:t>*Please keep in mind that we need to think outside the box on “speed management plan”. The lead may be law enforcement. Document the response from Gabe and Tricia and follow-up if necessary. The challenges to implementation need to be documented and included in CHSP. The challenges need to include laws and reference Montana Code Annotated.</a:t>
            </a:r>
          </a:p>
          <a:p>
            <a:endParaRPr lang="en-US"/>
          </a:p>
        </p:txBody>
      </p:sp>
      <p:sp>
        <p:nvSpPr>
          <p:cNvPr id="4" name="Slide Number Placeholder 3"/>
          <p:cNvSpPr>
            <a:spLocks noGrp="1"/>
          </p:cNvSpPr>
          <p:nvPr>
            <p:ph type="sldNum" sz="quarter" idx="5"/>
          </p:nvPr>
        </p:nvSpPr>
        <p:spPr/>
        <p:txBody>
          <a:bodyPr/>
          <a:lstStyle/>
          <a:p>
            <a:fld id="{67458444-B8E3-43EF-8863-750D2F8133F5}" type="slidenum">
              <a:rPr lang="en-US" smtClean="0"/>
              <a:t>15</a:t>
            </a:fld>
            <a:endParaRPr lang="en-US"/>
          </a:p>
        </p:txBody>
      </p:sp>
    </p:spTree>
    <p:extLst>
      <p:ext uri="{BB962C8B-B14F-4D97-AF65-F5344CB8AC3E}">
        <p14:creationId xmlns:p14="http://schemas.microsoft.com/office/powerpoint/2010/main" val="1541527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3188"/>
            <a:ext cx="5592762" cy="41957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 For maintenance #2, a potential performance measure would be  (Increase the number of CVSA inspectors / inspections).”  Motor Carrier Services conducts CVSAs. I would pose that potential performance measure to Motor Carriers in attendance.   Both divisions are housed within MDT. We need to find the hooks and get Maintenance more involved. </a:t>
            </a:r>
          </a:p>
        </p:txBody>
      </p:sp>
      <p:sp>
        <p:nvSpPr>
          <p:cNvPr id="4" name="Slide Number Placeholder 3"/>
          <p:cNvSpPr>
            <a:spLocks noGrp="1"/>
          </p:cNvSpPr>
          <p:nvPr>
            <p:ph type="sldNum" sz="quarter" idx="5"/>
          </p:nvPr>
        </p:nvSpPr>
        <p:spPr/>
        <p:txBody>
          <a:bodyPr/>
          <a:lstStyle/>
          <a:p>
            <a:fld id="{67458444-B8E3-43EF-8863-750D2F8133F5}" type="slidenum">
              <a:rPr lang="en-US" smtClean="0"/>
              <a:t>16</a:t>
            </a:fld>
            <a:endParaRPr lang="en-US"/>
          </a:p>
        </p:txBody>
      </p:sp>
    </p:spTree>
    <p:extLst>
      <p:ext uri="{BB962C8B-B14F-4D97-AF65-F5344CB8AC3E}">
        <p14:creationId xmlns:p14="http://schemas.microsoft.com/office/powerpoint/2010/main" val="330601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EB177-CF51-FB61-877B-8910059A2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B78AC-D01B-8350-F36F-7A68890D894E}"/>
              </a:ext>
            </a:extLst>
          </p:cNvPr>
          <p:cNvSpPr>
            <a:spLocks noGrp="1" noRot="1" noChangeAspect="1"/>
          </p:cNvSpPr>
          <p:nvPr>
            <p:ph type="sldImg"/>
          </p:nvPr>
        </p:nvSpPr>
        <p:spPr>
          <a:xfrm>
            <a:off x="715963" y="103188"/>
            <a:ext cx="5592762" cy="4195762"/>
          </a:xfrm>
        </p:spPr>
      </p:sp>
      <p:sp>
        <p:nvSpPr>
          <p:cNvPr id="3" name="Notes Placeholder 2">
            <a:extLst>
              <a:ext uri="{FF2B5EF4-FFF2-40B4-BE49-F238E27FC236}">
                <a16:creationId xmlns:a16="http://schemas.microsoft.com/office/drawing/2014/main" id="{5B2B85FF-E0C3-2D0F-A351-2351AE932D57}"/>
              </a:ext>
            </a:extLst>
          </p:cNvPr>
          <p:cNvSpPr>
            <a:spLocks noGrp="1"/>
          </p:cNvSpPr>
          <p:nvPr>
            <p:ph type="body" idx="1"/>
          </p:nvPr>
        </p:nvSpPr>
        <p:spPr/>
        <p:txBody>
          <a:bodyPr/>
          <a:lstStyle/>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 For maintenance #2, a potential performance measure would be  (Increase the number of CVSA inspectors / inspections).”  Motor Carrier Services conducts CVSAs. I would pose that potential performance measure to Motor Carriers in attendance.   Both divisions are housed within MDT. We need to find the hooks and get Maintenance more involved. </a:t>
            </a:r>
          </a:p>
        </p:txBody>
      </p:sp>
      <p:sp>
        <p:nvSpPr>
          <p:cNvPr id="4" name="Slide Number Placeholder 3">
            <a:extLst>
              <a:ext uri="{FF2B5EF4-FFF2-40B4-BE49-F238E27FC236}">
                <a16:creationId xmlns:a16="http://schemas.microsoft.com/office/drawing/2014/main" id="{2102CD0F-A56F-019A-915A-2FDAFE28BBB1}"/>
              </a:ext>
            </a:extLst>
          </p:cNvPr>
          <p:cNvSpPr>
            <a:spLocks noGrp="1"/>
          </p:cNvSpPr>
          <p:nvPr>
            <p:ph type="sldNum" sz="quarter" idx="5"/>
          </p:nvPr>
        </p:nvSpPr>
        <p:spPr/>
        <p:txBody>
          <a:bodyPr/>
          <a:lstStyle/>
          <a:p>
            <a:fld id="{67458444-B8E3-43EF-8863-750D2F8133F5}" type="slidenum">
              <a:rPr lang="en-US" smtClean="0"/>
              <a:t>17</a:t>
            </a:fld>
            <a:endParaRPr lang="en-US"/>
          </a:p>
        </p:txBody>
      </p:sp>
    </p:spTree>
    <p:extLst>
      <p:ext uri="{BB962C8B-B14F-4D97-AF65-F5344CB8AC3E}">
        <p14:creationId xmlns:p14="http://schemas.microsoft.com/office/powerpoint/2010/main" val="1483707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9061F-53AA-BFC5-BE0F-F6A05A20D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6C268-A50A-9AC5-6FEF-830621B4F81B}"/>
              </a:ext>
            </a:extLst>
          </p:cNvPr>
          <p:cNvSpPr>
            <a:spLocks noGrp="1" noRot="1" noChangeAspect="1"/>
          </p:cNvSpPr>
          <p:nvPr>
            <p:ph type="sldImg"/>
          </p:nvPr>
        </p:nvSpPr>
        <p:spPr>
          <a:xfrm>
            <a:off x="715963" y="103188"/>
            <a:ext cx="5592762" cy="4195762"/>
          </a:xfrm>
        </p:spPr>
      </p:sp>
      <p:sp>
        <p:nvSpPr>
          <p:cNvPr id="3" name="Notes Placeholder 2">
            <a:extLst>
              <a:ext uri="{FF2B5EF4-FFF2-40B4-BE49-F238E27FC236}">
                <a16:creationId xmlns:a16="http://schemas.microsoft.com/office/drawing/2014/main" id="{D5A43532-30A0-BE51-CD64-88935135EDAF}"/>
              </a:ext>
            </a:extLst>
          </p:cNvPr>
          <p:cNvSpPr>
            <a:spLocks noGrp="1"/>
          </p:cNvSpPr>
          <p:nvPr>
            <p:ph type="body" idx="1"/>
          </p:nvPr>
        </p:nvSpPr>
        <p:spPr/>
        <p:txBody>
          <a:bodyPr/>
          <a:lstStyle/>
          <a:p>
            <a:r>
              <a:rPr lang="en-US" sz="1200">
                <a:latin typeface="Arial" panose="020B0604020202020204" pitchFamily="34" charset="0"/>
                <a:cs typeface="Arial" panose="020B0604020202020204" pitchFamily="34" charset="0"/>
              </a:rPr>
              <a:t>Safe Roads = 85% of total FSI.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Emergency Response – Post-Crash Care = 77% of total FSI.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Arial" panose="020B0604020202020204" pitchFamily="34" charset="0"/>
                <a:cs typeface="Arial" panose="020B0604020202020204" pitchFamily="34" charset="0"/>
              </a:rPr>
              <a:t>Safe Speeds/ Safe Vehicles = 46% of total FSI.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Safe Road Users = 71% of total FSI.</a:t>
            </a:r>
          </a:p>
          <a:p>
            <a:pPr marL="0" indent="0">
              <a:buFont typeface="Arial" panose="020B0604020202020204" pitchFamily="34" charset="0"/>
              <a:buNone/>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a:latin typeface="Arial" panose="020B0604020202020204" pitchFamily="34" charset="0"/>
                <a:cs typeface="Arial" panose="020B0604020202020204" pitchFamily="34" charset="0"/>
              </a:rPr>
              <a:t>The percentages above may not sum up to the yearly total for the FSI. This discrepancy results from overlaps among existing sub-emphasis areas within each primary emphasis area. </a:t>
            </a:r>
            <a:r>
              <a:rPr lang="en-US" sz="1200" b="1" kern="1200">
                <a:solidFill>
                  <a:schemeClr val="tx1"/>
                </a:solidFill>
                <a:effectLst/>
                <a:latin typeface="+mn-lt"/>
                <a:ea typeface="+mn-ea"/>
                <a:cs typeface="+mn-cs"/>
              </a:rPr>
              <a:t>Participants will not find this information above in the packet (with the exception of Emergency Response)“ We want to share with you that when we conducted analysis of the related crash factors that are included within the emphasis area, our assessment showed that 46% of total FSI could be mitigated through Safe Speeds/Safe Vehicles’ proven safety countermeasures.</a:t>
            </a:r>
            <a:endParaRPr lang="en-US" b="1"/>
          </a:p>
          <a:p>
            <a:pPr marL="0" indent="0">
              <a:buFont typeface="Arial" panose="020B0604020202020204" pitchFamily="34" charset="0"/>
              <a:buNone/>
            </a:pPr>
            <a:endParaRPr lang="en-US">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atin typeface="Arial" panose="020B0604020202020204" pitchFamily="34" charset="0"/>
                <a:cs typeface="Arial" panose="020B0604020202020204" pitchFamily="34" charset="0"/>
              </a:rPr>
              <a:t>Open Discussion about Safe Speeds and Safe Vehicles Strategies</a:t>
            </a:r>
          </a:p>
        </p:txBody>
      </p:sp>
      <p:sp>
        <p:nvSpPr>
          <p:cNvPr id="4" name="Slide Number Placeholder 3">
            <a:extLst>
              <a:ext uri="{FF2B5EF4-FFF2-40B4-BE49-F238E27FC236}">
                <a16:creationId xmlns:a16="http://schemas.microsoft.com/office/drawing/2014/main" id="{2D506807-A85C-956A-46F2-08072AD21802}"/>
              </a:ext>
            </a:extLst>
          </p:cNvPr>
          <p:cNvSpPr>
            <a:spLocks noGrp="1"/>
          </p:cNvSpPr>
          <p:nvPr>
            <p:ph type="sldNum" sz="quarter" idx="5"/>
          </p:nvPr>
        </p:nvSpPr>
        <p:spPr/>
        <p:txBody>
          <a:bodyPr/>
          <a:lstStyle/>
          <a:p>
            <a:fld id="{67458444-B8E3-43EF-8863-750D2F8133F5}" type="slidenum">
              <a:rPr lang="en-US" smtClean="0"/>
              <a:t>18</a:t>
            </a:fld>
            <a:endParaRPr lang="en-US"/>
          </a:p>
        </p:txBody>
      </p:sp>
    </p:spTree>
    <p:extLst>
      <p:ext uri="{BB962C8B-B14F-4D97-AF65-F5344CB8AC3E}">
        <p14:creationId xmlns:p14="http://schemas.microsoft.com/office/powerpoint/2010/main" val="324634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5B73B-7797-911B-1468-A2C68C7BA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1E4B2-CBF7-16F0-04F3-33ADA3661387}"/>
              </a:ext>
            </a:extLst>
          </p:cNvPr>
          <p:cNvSpPr>
            <a:spLocks noGrp="1" noRot="1" noChangeAspect="1"/>
          </p:cNvSpPr>
          <p:nvPr>
            <p:ph type="sldImg"/>
          </p:nvPr>
        </p:nvSpPr>
        <p:spPr>
          <a:xfrm>
            <a:off x="715963" y="103188"/>
            <a:ext cx="5592762" cy="4195762"/>
          </a:xfrm>
        </p:spPr>
      </p:sp>
      <p:sp>
        <p:nvSpPr>
          <p:cNvPr id="3" name="Notes Placeholder 2">
            <a:extLst>
              <a:ext uri="{FF2B5EF4-FFF2-40B4-BE49-F238E27FC236}">
                <a16:creationId xmlns:a16="http://schemas.microsoft.com/office/drawing/2014/main" id="{943B8615-138D-4347-AAF6-FDE7C60B2F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0F6ACF-F2C1-2F03-E46A-426E559D460D}"/>
              </a:ext>
            </a:extLst>
          </p:cNvPr>
          <p:cNvSpPr>
            <a:spLocks noGrp="1"/>
          </p:cNvSpPr>
          <p:nvPr>
            <p:ph type="sldNum" sz="quarter" idx="5"/>
          </p:nvPr>
        </p:nvSpPr>
        <p:spPr/>
        <p:txBody>
          <a:bodyPr/>
          <a:lstStyle/>
          <a:p>
            <a:fld id="{67458444-B8E3-43EF-8863-750D2F8133F5}" type="slidenum">
              <a:rPr lang="en-US" smtClean="0"/>
              <a:t>2</a:t>
            </a:fld>
            <a:endParaRPr lang="en-US"/>
          </a:p>
        </p:txBody>
      </p:sp>
    </p:spTree>
    <p:extLst>
      <p:ext uri="{BB962C8B-B14F-4D97-AF65-F5344CB8AC3E}">
        <p14:creationId xmlns:p14="http://schemas.microsoft.com/office/powerpoint/2010/main" val="1949769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3188"/>
            <a:ext cx="5592762" cy="41957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 sounds like Anna Moon</a:t>
            </a:r>
          </a:p>
          <a:p>
            <a:endParaRPr lang="en-US" dirty="0"/>
          </a:p>
        </p:txBody>
      </p:sp>
      <p:sp>
        <p:nvSpPr>
          <p:cNvPr id="4" name="Slide Number Placeholder 3"/>
          <p:cNvSpPr>
            <a:spLocks noGrp="1"/>
          </p:cNvSpPr>
          <p:nvPr>
            <p:ph type="sldNum" sz="quarter" idx="5"/>
          </p:nvPr>
        </p:nvSpPr>
        <p:spPr/>
        <p:txBody>
          <a:bodyPr/>
          <a:lstStyle/>
          <a:p>
            <a:fld id="{67458444-B8E3-43EF-8863-750D2F8133F5}" type="slidenum">
              <a:rPr lang="en-US" smtClean="0"/>
              <a:t>3</a:t>
            </a:fld>
            <a:endParaRPr lang="en-US"/>
          </a:p>
        </p:txBody>
      </p:sp>
    </p:spTree>
    <p:extLst>
      <p:ext uri="{BB962C8B-B14F-4D97-AF65-F5344CB8AC3E}">
        <p14:creationId xmlns:p14="http://schemas.microsoft.com/office/powerpoint/2010/main" val="228291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216B5-DEF3-E76F-3CC5-10C19542C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BC90A-9343-1FD2-1291-2E66E3AF91C9}"/>
              </a:ext>
            </a:extLst>
          </p:cNvPr>
          <p:cNvSpPr>
            <a:spLocks noGrp="1" noRot="1" noChangeAspect="1"/>
          </p:cNvSpPr>
          <p:nvPr>
            <p:ph type="sldImg"/>
          </p:nvPr>
        </p:nvSpPr>
        <p:spPr>
          <a:xfrm>
            <a:off x="715963" y="103188"/>
            <a:ext cx="5592762" cy="4195762"/>
          </a:xfrm>
        </p:spPr>
      </p:sp>
      <p:sp>
        <p:nvSpPr>
          <p:cNvPr id="3" name="Notes Placeholder 2">
            <a:extLst>
              <a:ext uri="{FF2B5EF4-FFF2-40B4-BE49-F238E27FC236}">
                <a16:creationId xmlns:a16="http://schemas.microsoft.com/office/drawing/2014/main" id="{A9589C9D-5321-F85E-1A4D-7499C6C35ABF}"/>
              </a:ext>
            </a:extLst>
          </p:cNvPr>
          <p:cNvSpPr>
            <a:spLocks noGrp="1"/>
          </p:cNvSpPr>
          <p:nvPr>
            <p:ph type="body" idx="1"/>
          </p:nvPr>
        </p:nvSpPr>
        <p:spPr/>
        <p:txBody>
          <a:bodyPr/>
          <a:lstStyle/>
          <a:p>
            <a:r>
              <a:rPr lang="en-US"/>
              <a:t>Potential Strategies includes - Prior Montana, Neighboring State and National </a:t>
            </a:r>
          </a:p>
        </p:txBody>
      </p:sp>
      <p:sp>
        <p:nvSpPr>
          <p:cNvPr id="4" name="Slide Number Placeholder 3">
            <a:extLst>
              <a:ext uri="{FF2B5EF4-FFF2-40B4-BE49-F238E27FC236}">
                <a16:creationId xmlns:a16="http://schemas.microsoft.com/office/drawing/2014/main" id="{430B53AD-95A1-DE4A-FFF0-2CDFA653A8AE}"/>
              </a:ext>
            </a:extLst>
          </p:cNvPr>
          <p:cNvSpPr>
            <a:spLocks noGrp="1"/>
          </p:cNvSpPr>
          <p:nvPr>
            <p:ph type="sldNum" sz="quarter" idx="5"/>
          </p:nvPr>
        </p:nvSpPr>
        <p:spPr/>
        <p:txBody>
          <a:bodyPr/>
          <a:lstStyle/>
          <a:p>
            <a:fld id="{67458444-B8E3-43EF-8863-750D2F8133F5}" type="slidenum">
              <a:rPr lang="en-US" smtClean="0"/>
              <a:t>4</a:t>
            </a:fld>
            <a:endParaRPr lang="en-US"/>
          </a:p>
        </p:txBody>
      </p:sp>
    </p:spTree>
    <p:extLst>
      <p:ext uri="{BB962C8B-B14F-4D97-AF65-F5344CB8AC3E}">
        <p14:creationId xmlns:p14="http://schemas.microsoft.com/office/powerpoint/2010/main" val="232298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A6F1C-75CC-D163-D030-825ED3795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0CCB0-64EF-DDCE-C977-C3A658B0BB11}"/>
              </a:ext>
            </a:extLst>
          </p:cNvPr>
          <p:cNvSpPr>
            <a:spLocks noGrp="1" noRot="1" noChangeAspect="1"/>
          </p:cNvSpPr>
          <p:nvPr>
            <p:ph type="sldImg"/>
          </p:nvPr>
        </p:nvSpPr>
        <p:spPr>
          <a:xfrm>
            <a:off x="714375" y="103188"/>
            <a:ext cx="5595938" cy="4195762"/>
          </a:xfrm>
        </p:spPr>
      </p:sp>
      <p:sp>
        <p:nvSpPr>
          <p:cNvPr id="3" name="Notes Placeholder 2">
            <a:extLst>
              <a:ext uri="{FF2B5EF4-FFF2-40B4-BE49-F238E27FC236}">
                <a16:creationId xmlns:a16="http://schemas.microsoft.com/office/drawing/2014/main" id="{DB07AF1F-484B-46E8-DD5F-57471A2C57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is okay as long as Tim plans to connect the dots with MHP and Motor Services around the large vehicle involved discussions.</a:t>
            </a:r>
          </a:p>
          <a:p>
            <a:endParaRPr lang="en-US" sz="1200" dirty="0"/>
          </a:p>
        </p:txBody>
      </p:sp>
      <p:sp>
        <p:nvSpPr>
          <p:cNvPr id="4" name="Slide Number Placeholder 3">
            <a:extLst>
              <a:ext uri="{FF2B5EF4-FFF2-40B4-BE49-F238E27FC236}">
                <a16:creationId xmlns:a16="http://schemas.microsoft.com/office/drawing/2014/main" id="{4A137AF9-4FB4-7E97-2ACA-9E7C475E8D7A}"/>
              </a:ext>
            </a:extLst>
          </p:cNvPr>
          <p:cNvSpPr>
            <a:spLocks noGrp="1"/>
          </p:cNvSpPr>
          <p:nvPr>
            <p:ph type="sldNum" sz="quarter" idx="5"/>
          </p:nvPr>
        </p:nvSpPr>
        <p:spPr/>
        <p:txBody>
          <a:bodyPr/>
          <a:lstStyle/>
          <a:p>
            <a:fld id="{67458444-B8E3-43EF-8863-750D2F8133F5}" type="slidenum">
              <a:rPr lang="en-US" smtClean="0"/>
              <a:t>5</a:t>
            </a:fld>
            <a:endParaRPr lang="en-US"/>
          </a:p>
        </p:txBody>
      </p:sp>
    </p:spTree>
    <p:extLst>
      <p:ext uri="{BB962C8B-B14F-4D97-AF65-F5344CB8AC3E}">
        <p14:creationId xmlns:p14="http://schemas.microsoft.com/office/powerpoint/2010/main" val="33388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5C57F-7356-267A-01FF-3C5BB331E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D4229-7E8E-3044-69AE-672249C9972E}"/>
              </a:ext>
            </a:extLst>
          </p:cNvPr>
          <p:cNvSpPr>
            <a:spLocks noGrp="1" noRot="1" noChangeAspect="1"/>
          </p:cNvSpPr>
          <p:nvPr>
            <p:ph type="sldImg"/>
          </p:nvPr>
        </p:nvSpPr>
        <p:spPr>
          <a:xfrm>
            <a:off x="714375" y="103188"/>
            <a:ext cx="5595938" cy="4195762"/>
          </a:xfrm>
        </p:spPr>
      </p:sp>
      <p:sp>
        <p:nvSpPr>
          <p:cNvPr id="3" name="Notes Placeholder 2">
            <a:extLst>
              <a:ext uri="{FF2B5EF4-FFF2-40B4-BE49-F238E27FC236}">
                <a16:creationId xmlns:a16="http://schemas.microsoft.com/office/drawing/2014/main" id="{5BA19BF0-8BD3-9BBB-079C-0E91F111D70D}"/>
              </a:ext>
            </a:extLst>
          </p:cNvPr>
          <p:cNvSpPr>
            <a:spLocks noGrp="1"/>
          </p:cNvSpPr>
          <p:nvPr>
            <p:ph type="body" idx="1"/>
          </p:nvPr>
        </p:nvSpPr>
        <p:spPr/>
        <p:txBody>
          <a:bodyPr/>
          <a:lstStyle/>
          <a:p>
            <a:r>
              <a:rPr lang="en-US" sz="1200">
                <a:latin typeface="Arial" panose="020B0604020202020204" pitchFamily="34" charset="0"/>
                <a:cs typeface="Arial" panose="020B0604020202020204" pitchFamily="34" charset="0"/>
              </a:rPr>
              <a:t>Involved in: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latin typeface="Arial" panose="020B0604020202020204" pitchFamily="34" charset="0"/>
                <a:ea typeface="+mn-ea"/>
                <a:cs typeface="Arial" panose="020B0604020202020204" pitchFamily="34" charset="0"/>
              </a:rPr>
              <a:t>21% of all crashes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latin typeface="Arial" panose="020B0604020202020204" pitchFamily="34" charset="0"/>
                <a:ea typeface="+mn-ea"/>
                <a:cs typeface="Arial" panose="020B0604020202020204" pitchFamily="34" charset="0"/>
              </a:rPr>
              <a:t>21% of all FSI </a:t>
            </a:r>
          </a:p>
          <a:p>
            <a:pPr lvl="1"/>
            <a:endParaRPr lang="en-US" sz="1200">
              <a:latin typeface="Arial" panose="020B0604020202020204" pitchFamily="34" charset="0"/>
              <a:cs typeface="Arial" panose="020B0604020202020204" pitchFamily="34" charset="0"/>
            </a:endParaRPr>
          </a:p>
          <a:p>
            <a:pPr lvl="1"/>
            <a:endParaRPr lang="en-US" sz="12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2D6AA65-0D7A-6223-8C9B-FA717933434A}"/>
              </a:ext>
            </a:extLst>
          </p:cNvPr>
          <p:cNvSpPr>
            <a:spLocks noGrp="1"/>
          </p:cNvSpPr>
          <p:nvPr>
            <p:ph type="sldNum" sz="quarter" idx="5"/>
          </p:nvPr>
        </p:nvSpPr>
        <p:spPr/>
        <p:txBody>
          <a:bodyPr/>
          <a:lstStyle/>
          <a:p>
            <a:fld id="{67458444-B8E3-43EF-8863-750D2F8133F5}" type="slidenum">
              <a:rPr lang="en-US" smtClean="0"/>
              <a:t>6</a:t>
            </a:fld>
            <a:endParaRPr lang="en-US"/>
          </a:p>
        </p:txBody>
      </p:sp>
    </p:spTree>
    <p:extLst>
      <p:ext uri="{BB962C8B-B14F-4D97-AF65-F5344CB8AC3E}">
        <p14:creationId xmlns:p14="http://schemas.microsoft.com/office/powerpoint/2010/main" val="41770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4141A-01C2-41CF-5360-2BB37E675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09FE2-6B91-3476-8ACC-EA776E6907C0}"/>
              </a:ext>
            </a:extLst>
          </p:cNvPr>
          <p:cNvSpPr>
            <a:spLocks noGrp="1" noRot="1" noChangeAspect="1"/>
          </p:cNvSpPr>
          <p:nvPr>
            <p:ph type="sldImg"/>
          </p:nvPr>
        </p:nvSpPr>
        <p:spPr>
          <a:xfrm>
            <a:off x="714375" y="103188"/>
            <a:ext cx="5595938" cy="4195762"/>
          </a:xfrm>
        </p:spPr>
      </p:sp>
      <p:sp>
        <p:nvSpPr>
          <p:cNvPr id="3" name="Notes Placeholder 2">
            <a:extLst>
              <a:ext uri="{FF2B5EF4-FFF2-40B4-BE49-F238E27FC236}">
                <a16:creationId xmlns:a16="http://schemas.microsoft.com/office/drawing/2014/main" id="{0D3FF279-953C-C693-B419-E34A378967FE}"/>
              </a:ext>
            </a:extLst>
          </p:cNvPr>
          <p:cNvSpPr>
            <a:spLocks noGrp="1"/>
          </p:cNvSpPr>
          <p:nvPr>
            <p:ph type="body" idx="1"/>
          </p:nvPr>
        </p:nvSpPr>
        <p:spPr/>
        <p:txBody>
          <a:bodyPr/>
          <a:lstStyle/>
          <a:p>
            <a:r>
              <a:rPr lang="en-US" sz="1200">
                <a:latin typeface="Arial" panose="020B0604020202020204" pitchFamily="34" charset="0"/>
                <a:cs typeface="Arial" panose="020B0604020202020204" pitchFamily="34" charset="0"/>
              </a:rPr>
              <a:t>Involved in: </a:t>
            </a:r>
          </a:p>
          <a:p>
            <a:pPr marL="171450" lvl="1" indent="-171450" algn="l" defTabSz="914400" rtl="0" eaLnBrk="1" latinLnBrk="0" hangingPunct="1">
              <a:buFontTx/>
              <a:buChar char="-"/>
            </a:pPr>
            <a:r>
              <a:rPr lang="en-US" sz="1200" kern="1200">
                <a:solidFill>
                  <a:schemeClr val="tx1"/>
                </a:solidFill>
                <a:latin typeface="Arial" panose="020B0604020202020204" pitchFamily="34" charset="0"/>
                <a:ea typeface="+mn-ea"/>
                <a:cs typeface="Arial" panose="020B0604020202020204" pitchFamily="34" charset="0"/>
              </a:rPr>
              <a:t>21% of all crashes</a:t>
            </a:r>
          </a:p>
          <a:p>
            <a:pPr marL="171450" lvl="1" indent="-171450" algn="l" defTabSz="914400" rtl="0" eaLnBrk="1" latinLnBrk="0" hangingPunct="1">
              <a:buFontTx/>
              <a:buChar char="-"/>
            </a:pPr>
            <a:r>
              <a:rPr lang="en-US" sz="1200" kern="1200">
                <a:solidFill>
                  <a:schemeClr val="tx1"/>
                </a:solidFill>
                <a:latin typeface="Arial" panose="020B0604020202020204" pitchFamily="34" charset="0"/>
                <a:ea typeface="+mn-ea"/>
                <a:cs typeface="Arial" panose="020B0604020202020204" pitchFamily="34" charset="0"/>
              </a:rPr>
              <a:t>24% of all FSI </a:t>
            </a:r>
          </a:p>
          <a:p>
            <a:endParaRPr lang="en-US" sz="1200"/>
          </a:p>
        </p:txBody>
      </p:sp>
      <p:sp>
        <p:nvSpPr>
          <p:cNvPr id="4" name="Slide Number Placeholder 3">
            <a:extLst>
              <a:ext uri="{FF2B5EF4-FFF2-40B4-BE49-F238E27FC236}">
                <a16:creationId xmlns:a16="http://schemas.microsoft.com/office/drawing/2014/main" id="{AD51C8CA-E20C-6064-511E-9B16C6443C57}"/>
              </a:ext>
            </a:extLst>
          </p:cNvPr>
          <p:cNvSpPr>
            <a:spLocks noGrp="1"/>
          </p:cNvSpPr>
          <p:nvPr>
            <p:ph type="sldNum" sz="quarter" idx="5"/>
          </p:nvPr>
        </p:nvSpPr>
        <p:spPr/>
        <p:txBody>
          <a:bodyPr/>
          <a:lstStyle/>
          <a:p>
            <a:fld id="{67458444-B8E3-43EF-8863-750D2F8133F5}" type="slidenum">
              <a:rPr lang="en-US" smtClean="0"/>
              <a:t>8</a:t>
            </a:fld>
            <a:endParaRPr lang="en-US"/>
          </a:p>
        </p:txBody>
      </p:sp>
    </p:spTree>
    <p:extLst>
      <p:ext uri="{BB962C8B-B14F-4D97-AF65-F5344CB8AC3E}">
        <p14:creationId xmlns:p14="http://schemas.microsoft.com/office/powerpoint/2010/main" val="266112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6283C-A571-DBD6-517B-8264C3237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58D52-19E6-5673-51DA-A24735CF89EF}"/>
              </a:ext>
            </a:extLst>
          </p:cNvPr>
          <p:cNvSpPr>
            <a:spLocks noGrp="1" noRot="1" noChangeAspect="1"/>
          </p:cNvSpPr>
          <p:nvPr>
            <p:ph type="sldImg"/>
          </p:nvPr>
        </p:nvSpPr>
        <p:spPr>
          <a:xfrm>
            <a:off x="714375" y="103188"/>
            <a:ext cx="5595938" cy="4195762"/>
          </a:xfrm>
        </p:spPr>
      </p:sp>
      <p:sp>
        <p:nvSpPr>
          <p:cNvPr id="3" name="Notes Placeholder 2">
            <a:extLst>
              <a:ext uri="{FF2B5EF4-FFF2-40B4-BE49-F238E27FC236}">
                <a16:creationId xmlns:a16="http://schemas.microsoft.com/office/drawing/2014/main" id="{E352B962-27BF-B67D-CE02-665B74712C0E}"/>
              </a:ext>
            </a:extLst>
          </p:cNvPr>
          <p:cNvSpPr>
            <a:spLocks noGrp="1"/>
          </p:cNvSpPr>
          <p:nvPr>
            <p:ph type="body" idx="1"/>
          </p:nvPr>
        </p:nvSpPr>
        <p:spPr/>
        <p:txBody>
          <a:bodyPr/>
          <a:lstStyle/>
          <a:p>
            <a:r>
              <a:rPr lang="en-US" sz="1200">
                <a:latin typeface="Arial" panose="020B0604020202020204" pitchFamily="34" charset="0"/>
                <a:cs typeface="Arial" panose="020B0604020202020204" pitchFamily="34" charset="0"/>
              </a:rPr>
              <a:t>Involved in: </a:t>
            </a:r>
          </a:p>
          <a:p>
            <a:pPr marL="171450" lvl="1" indent="-171450" algn="l" defTabSz="914400" rtl="0" eaLnBrk="1" latinLnBrk="0" hangingPunct="1">
              <a:buFontTx/>
              <a:buChar char="-"/>
            </a:pPr>
            <a:r>
              <a:rPr lang="en-US" sz="1200" kern="1200">
                <a:solidFill>
                  <a:schemeClr val="tx1"/>
                </a:solidFill>
                <a:latin typeface="Arial" panose="020B0604020202020204" pitchFamily="34" charset="0"/>
                <a:ea typeface="+mn-ea"/>
                <a:cs typeface="Arial" panose="020B0604020202020204" pitchFamily="34" charset="0"/>
              </a:rPr>
              <a:t>12% of all crashes</a:t>
            </a:r>
          </a:p>
          <a:p>
            <a:pPr marL="171450" lvl="1" indent="-171450" algn="l" defTabSz="914400" rtl="0" eaLnBrk="1" latinLnBrk="0" hangingPunct="1">
              <a:buFontTx/>
              <a:buChar char="-"/>
            </a:pPr>
            <a:r>
              <a:rPr lang="en-US" sz="1200" kern="1200">
                <a:solidFill>
                  <a:schemeClr val="tx1"/>
                </a:solidFill>
                <a:latin typeface="Arial" panose="020B0604020202020204" pitchFamily="34" charset="0"/>
                <a:ea typeface="+mn-ea"/>
                <a:cs typeface="Arial" panose="020B0604020202020204" pitchFamily="34" charset="0"/>
              </a:rPr>
              <a:t>9% of all FSI </a:t>
            </a:r>
          </a:p>
          <a:p>
            <a:endParaRPr lang="en-US"/>
          </a:p>
        </p:txBody>
      </p:sp>
      <p:sp>
        <p:nvSpPr>
          <p:cNvPr id="4" name="Slide Number Placeholder 3">
            <a:extLst>
              <a:ext uri="{FF2B5EF4-FFF2-40B4-BE49-F238E27FC236}">
                <a16:creationId xmlns:a16="http://schemas.microsoft.com/office/drawing/2014/main" id="{695DD934-ABA0-BE8E-615C-EA111F2D4716}"/>
              </a:ext>
            </a:extLst>
          </p:cNvPr>
          <p:cNvSpPr>
            <a:spLocks noGrp="1"/>
          </p:cNvSpPr>
          <p:nvPr>
            <p:ph type="sldNum" sz="quarter" idx="5"/>
          </p:nvPr>
        </p:nvSpPr>
        <p:spPr/>
        <p:txBody>
          <a:bodyPr/>
          <a:lstStyle/>
          <a:p>
            <a:fld id="{67458444-B8E3-43EF-8863-750D2F8133F5}" type="slidenum">
              <a:rPr lang="en-US" smtClean="0"/>
              <a:t>11</a:t>
            </a:fld>
            <a:endParaRPr lang="en-US"/>
          </a:p>
        </p:txBody>
      </p:sp>
    </p:spTree>
    <p:extLst>
      <p:ext uri="{BB962C8B-B14F-4D97-AF65-F5344CB8AC3E}">
        <p14:creationId xmlns:p14="http://schemas.microsoft.com/office/powerpoint/2010/main" val="163647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03188"/>
            <a:ext cx="5592762" cy="41957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458444-B8E3-43EF-8863-750D2F8133F5}" type="slidenum">
              <a:rPr lang="en-US" smtClean="0"/>
              <a:t>14</a:t>
            </a:fld>
            <a:endParaRPr lang="en-US"/>
          </a:p>
        </p:txBody>
      </p:sp>
    </p:spTree>
    <p:extLst>
      <p:ext uri="{BB962C8B-B14F-4D97-AF65-F5344CB8AC3E}">
        <p14:creationId xmlns:p14="http://schemas.microsoft.com/office/powerpoint/2010/main" val="4160860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2073" y="2667498"/>
            <a:ext cx="4586100" cy="1655762"/>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1183" y="6410800"/>
            <a:ext cx="357775" cy="256225"/>
          </a:xfrm>
          <a:prstGeom prst="rect">
            <a:avLst/>
          </a:prstGeom>
          <a:noFill/>
        </p:spPr>
        <p:txBody>
          <a:bodyPr/>
          <a:lstStyle>
            <a:lvl1pPr>
              <a:defRPr sz="1100">
                <a:solidFill>
                  <a:srgbClr val="000000"/>
                </a:solidFill>
                <a:latin typeface="Arial" panose="020B0604020202020204" pitchFamily="34" charset="0"/>
                <a:cs typeface="Arial" panose="020B0604020202020204" pitchFamily="34" charset="0"/>
              </a:defRPr>
            </a:lvl1pPr>
          </a:lstStyle>
          <a:p>
            <a:fld id="{26CAE072-DDD9-4871-B0A9-F03AFFEA00EE}" type="slidenum">
              <a:rPr lang="en-US" smtClean="0"/>
              <a:pPr/>
              <a:t>‹#›</a:t>
            </a:fld>
            <a:endParaRPr lang="en-US"/>
          </a:p>
        </p:txBody>
      </p:sp>
      <p:pic>
        <p:nvPicPr>
          <p:cNvPr id="14" name="Picture 13" descr="A road with cars on it&#10;&#10;AI-generated content may be incorrect.">
            <a:extLst>
              <a:ext uri="{FF2B5EF4-FFF2-40B4-BE49-F238E27FC236}">
                <a16:creationId xmlns:a16="http://schemas.microsoft.com/office/drawing/2014/main" id="{E1CD3280-906B-383B-707E-77A0E7CAE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379"/>
            <a:ext cx="9144000" cy="6858000"/>
          </a:xfrm>
          <a:prstGeom prst="rect">
            <a:avLst/>
          </a:prstGeom>
        </p:spPr>
      </p:pic>
    </p:spTree>
    <p:extLst>
      <p:ext uri="{BB962C8B-B14F-4D97-AF65-F5344CB8AC3E}">
        <p14:creationId xmlns:p14="http://schemas.microsoft.com/office/powerpoint/2010/main" val="146034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A white rectangular frame with blue and white text&#10;&#10;AI-generated content may be incorrect.">
            <a:extLst>
              <a:ext uri="{FF2B5EF4-FFF2-40B4-BE49-F238E27FC236}">
                <a16:creationId xmlns:a16="http://schemas.microsoft.com/office/drawing/2014/main" id="{575E8896-F4A5-2001-B054-7DE3A0DE6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2F8B8B4-03E5-4EA7-A3FC-32B914547648}" type="datetime1">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18931" y="6410800"/>
            <a:ext cx="357446" cy="256225"/>
          </a:xfrm>
          <a:prstGeom prst="rect">
            <a:avLst/>
          </a:prstGeom>
          <a:noFill/>
        </p:spPr>
        <p:txBody>
          <a:bodyPr/>
          <a:lstStyle>
            <a:lvl1pPr>
              <a:defRPr sz="1100">
                <a:solidFill>
                  <a:srgbClr val="000000"/>
                </a:solidFill>
                <a:latin typeface="Arial" panose="020B0604020202020204" pitchFamily="34" charset="0"/>
                <a:cs typeface="Arial" panose="020B0604020202020204" pitchFamily="34" charset="0"/>
              </a:defRPr>
            </a:lvl1pPr>
          </a:lstStyle>
          <a:p>
            <a:fld id="{26CAE072-DDD9-4871-B0A9-F03AFFEA00EE}" type="slidenum">
              <a:rPr lang="en-US" smtClean="0"/>
              <a:pPr/>
              <a:t>‹#›</a:t>
            </a:fld>
            <a:endParaRPr lang="en-US"/>
          </a:p>
        </p:txBody>
      </p:sp>
      <p:sp>
        <p:nvSpPr>
          <p:cNvPr id="8" name="Text Placeholder 7">
            <a:extLst>
              <a:ext uri="{FF2B5EF4-FFF2-40B4-BE49-F238E27FC236}">
                <a16:creationId xmlns:a16="http://schemas.microsoft.com/office/drawing/2014/main" id="{D4875F61-7A42-2164-A59B-01F3983DB373}"/>
              </a:ext>
            </a:extLst>
          </p:cNvPr>
          <p:cNvSpPr>
            <a:spLocks noGrp="1"/>
          </p:cNvSpPr>
          <p:nvPr>
            <p:ph type="body" sz="quarter" idx="13"/>
          </p:nvPr>
        </p:nvSpPr>
        <p:spPr>
          <a:xfrm>
            <a:off x="435042" y="793750"/>
            <a:ext cx="4613207" cy="236538"/>
          </a:xfrm>
        </p:spPr>
        <p:txBody>
          <a:bodyPr/>
          <a:lstStyle>
            <a:lvl1pPr marL="0" indent="0">
              <a:buNone/>
              <a:defRPr sz="11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1407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10" descr="A white rectangular frame with blue and white text&#10;&#10;AI-generated content may be incorrect.">
            <a:extLst>
              <a:ext uri="{FF2B5EF4-FFF2-40B4-BE49-F238E27FC236}">
                <a16:creationId xmlns:a16="http://schemas.microsoft.com/office/drawing/2014/main" id="{36859B10-C566-EEBB-309D-81CB74AABE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D349891-4D47-43EF-A294-93F283F741C0}" type="datetime1">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7" name="Text Placeholder 7">
            <a:extLst>
              <a:ext uri="{FF2B5EF4-FFF2-40B4-BE49-F238E27FC236}">
                <a16:creationId xmlns:a16="http://schemas.microsoft.com/office/drawing/2014/main" id="{8A66A595-22DB-2AA5-B0AE-FDF5CF1BA884}"/>
              </a:ext>
            </a:extLst>
          </p:cNvPr>
          <p:cNvSpPr>
            <a:spLocks noGrp="1"/>
          </p:cNvSpPr>
          <p:nvPr>
            <p:ph type="body" sz="quarter" idx="13"/>
          </p:nvPr>
        </p:nvSpPr>
        <p:spPr>
          <a:xfrm>
            <a:off x="435043" y="793750"/>
            <a:ext cx="3786188" cy="236538"/>
          </a:xfrm>
        </p:spPr>
        <p:txBody>
          <a:bodyPr/>
          <a:lstStyle>
            <a:lvl1pPr marL="0" indent="0">
              <a:buNone/>
              <a:defRPr sz="1100" i="1">
                <a:solidFill>
                  <a:schemeClr val="bg1"/>
                </a:solidFill>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CCB3DE3F-8319-4BF9-C00B-A6068B9633EF}"/>
              </a:ext>
            </a:extLst>
          </p:cNvPr>
          <p:cNvSpPr>
            <a:spLocks noGrp="1"/>
          </p:cNvSpPr>
          <p:nvPr>
            <p:ph type="sldNum" sz="quarter" idx="12"/>
          </p:nvPr>
        </p:nvSpPr>
        <p:spPr>
          <a:xfrm>
            <a:off x="418931" y="6410800"/>
            <a:ext cx="357446" cy="256225"/>
          </a:xfrm>
          <a:prstGeom prst="rect">
            <a:avLst/>
          </a:prstGeom>
          <a:noFill/>
        </p:spPr>
        <p:txBody>
          <a:bodyPr/>
          <a:lstStyle>
            <a:lvl1pPr>
              <a:defRPr sz="1100">
                <a:solidFill>
                  <a:srgbClr val="000000"/>
                </a:solidFill>
                <a:latin typeface="Arial" panose="020B0604020202020204" pitchFamily="34" charset="0"/>
                <a:cs typeface="Arial" panose="020B0604020202020204" pitchFamily="34" charset="0"/>
              </a:defRPr>
            </a:lvl1pPr>
          </a:lstStyle>
          <a:p>
            <a:fld id="{26CAE072-DDD9-4871-B0A9-F03AFFEA00EE}" type="slidenum">
              <a:rPr lang="en-US" smtClean="0"/>
              <a:pPr/>
              <a:t>‹#›</a:t>
            </a:fld>
            <a:endParaRPr lang="en-US"/>
          </a:p>
        </p:txBody>
      </p:sp>
    </p:spTree>
    <p:extLst>
      <p:ext uri="{BB962C8B-B14F-4D97-AF65-F5344CB8AC3E}">
        <p14:creationId xmlns:p14="http://schemas.microsoft.com/office/powerpoint/2010/main" val="394252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A white rectangular frame with blue and white text&#10;&#10;AI-generated content may be incorrect.">
            <a:extLst>
              <a:ext uri="{FF2B5EF4-FFF2-40B4-BE49-F238E27FC236}">
                <a16:creationId xmlns:a16="http://schemas.microsoft.com/office/drawing/2014/main" id="{26A4D81C-5F9B-C2D5-E14E-52E7B038C5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8931" y="1825625"/>
            <a:ext cx="409591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4108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F4C6CCC-05ED-4CEB-83F2-FC30D2BED7C0}" type="datetime1">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8" name="Text Placeholder 7">
            <a:extLst>
              <a:ext uri="{FF2B5EF4-FFF2-40B4-BE49-F238E27FC236}">
                <a16:creationId xmlns:a16="http://schemas.microsoft.com/office/drawing/2014/main" id="{6C73A589-8BE9-B703-42D9-03DAEC2A6AF2}"/>
              </a:ext>
            </a:extLst>
          </p:cNvPr>
          <p:cNvSpPr>
            <a:spLocks noGrp="1"/>
          </p:cNvSpPr>
          <p:nvPr>
            <p:ph type="body" sz="quarter" idx="13"/>
          </p:nvPr>
        </p:nvSpPr>
        <p:spPr>
          <a:xfrm>
            <a:off x="435043" y="793750"/>
            <a:ext cx="3786188" cy="236538"/>
          </a:xfrm>
        </p:spPr>
        <p:txBody>
          <a:bodyPr/>
          <a:lstStyle>
            <a:lvl1pPr marL="0" indent="0">
              <a:buNone/>
              <a:defRPr sz="1100" i="1">
                <a:solidFill>
                  <a:schemeClr val="bg1"/>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CE5E48D3-9029-48E2-DAE1-939C65FA5319}"/>
              </a:ext>
            </a:extLst>
          </p:cNvPr>
          <p:cNvSpPr>
            <a:spLocks noGrp="1"/>
          </p:cNvSpPr>
          <p:nvPr>
            <p:ph type="sldNum" sz="quarter" idx="12"/>
          </p:nvPr>
        </p:nvSpPr>
        <p:spPr>
          <a:xfrm>
            <a:off x="418931" y="6410800"/>
            <a:ext cx="357446" cy="256225"/>
          </a:xfrm>
          <a:prstGeom prst="rect">
            <a:avLst/>
          </a:prstGeom>
          <a:noFill/>
        </p:spPr>
        <p:txBody>
          <a:bodyPr/>
          <a:lstStyle>
            <a:lvl1pPr>
              <a:defRPr sz="1100">
                <a:solidFill>
                  <a:srgbClr val="000000"/>
                </a:solidFill>
                <a:latin typeface="Arial" panose="020B0604020202020204" pitchFamily="34" charset="0"/>
                <a:cs typeface="Arial" panose="020B0604020202020204" pitchFamily="34" charset="0"/>
              </a:defRPr>
            </a:lvl1pPr>
          </a:lstStyle>
          <a:p>
            <a:fld id="{26CAE072-DDD9-4871-B0A9-F03AFFEA00EE}" type="slidenum">
              <a:rPr lang="en-US" smtClean="0"/>
              <a:pPr/>
              <a:t>‹#›</a:t>
            </a:fld>
            <a:endParaRPr lang="en-US"/>
          </a:p>
        </p:txBody>
      </p:sp>
    </p:spTree>
    <p:extLst>
      <p:ext uri="{BB962C8B-B14F-4D97-AF65-F5344CB8AC3E}">
        <p14:creationId xmlns:p14="http://schemas.microsoft.com/office/powerpoint/2010/main" val="264805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white rectangular frame with blue and white text&#10;&#10;AI-generated content may be incorrect.">
            <a:extLst>
              <a:ext uri="{FF2B5EF4-FFF2-40B4-BE49-F238E27FC236}">
                <a16:creationId xmlns:a16="http://schemas.microsoft.com/office/drawing/2014/main" id="{6CB351D7-226E-7366-AAD2-5C0753F66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18931" y="1276696"/>
            <a:ext cx="8306138" cy="586964"/>
          </a:xfrm>
        </p:spPr>
        <p:txBody>
          <a:bodyPr/>
          <a:lstStyle/>
          <a:p>
            <a:r>
              <a:rPr lang="en-US"/>
              <a:t>Click to edit Master title style</a:t>
            </a:r>
          </a:p>
        </p:txBody>
      </p:sp>
      <p:sp>
        <p:nvSpPr>
          <p:cNvPr id="3" name="Text Placeholder 2"/>
          <p:cNvSpPr>
            <a:spLocks noGrp="1"/>
          </p:cNvSpPr>
          <p:nvPr>
            <p:ph type="body" idx="1"/>
          </p:nvPr>
        </p:nvSpPr>
        <p:spPr>
          <a:xfrm>
            <a:off x="418931" y="1918111"/>
            <a:ext cx="4079251" cy="586964"/>
          </a:xfrm>
        </p:spPr>
        <p:txBody>
          <a:bodyPr anchor="t">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8931" y="2505075"/>
            <a:ext cx="4079251"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918111"/>
            <a:ext cx="4095919" cy="586964"/>
          </a:xfrm>
        </p:spPr>
        <p:txBody>
          <a:bodyPr anchor="t">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4095919"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45BD2EE-F6A0-4D9E-BD90-4603FD8CC57B}" type="datetime1">
              <a:rPr lang="en-US" smtClean="0"/>
              <a:t>9/29/2025</a:t>
            </a:fld>
            <a:endParaRPr lang="en-US"/>
          </a:p>
        </p:txBody>
      </p:sp>
      <p:sp>
        <p:nvSpPr>
          <p:cNvPr id="8" name="Footer Placeholder 7"/>
          <p:cNvSpPr>
            <a:spLocks noGrp="1"/>
          </p:cNvSpPr>
          <p:nvPr>
            <p:ph type="ftr" sz="quarter" idx="11"/>
          </p:nvPr>
        </p:nvSpPr>
        <p:spPr/>
        <p:txBody>
          <a:bodyPr/>
          <a:lstStyle/>
          <a:p>
            <a:endParaRPr lang="en-US"/>
          </a:p>
        </p:txBody>
      </p:sp>
      <p:sp>
        <p:nvSpPr>
          <p:cNvPr id="12" name="Slide Number Placeholder 5">
            <a:extLst>
              <a:ext uri="{FF2B5EF4-FFF2-40B4-BE49-F238E27FC236}">
                <a16:creationId xmlns:a16="http://schemas.microsoft.com/office/drawing/2014/main" id="{4F6963F9-9EF8-D6D6-A48E-B80A9036FBAE}"/>
              </a:ext>
            </a:extLst>
          </p:cNvPr>
          <p:cNvSpPr>
            <a:spLocks noGrp="1"/>
          </p:cNvSpPr>
          <p:nvPr>
            <p:ph type="sldNum" sz="quarter" idx="12"/>
          </p:nvPr>
        </p:nvSpPr>
        <p:spPr>
          <a:xfrm>
            <a:off x="418931" y="6410800"/>
            <a:ext cx="357446" cy="256225"/>
          </a:xfrm>
          <a:prstGeom prst="rect">
            <a:avLst/>
          </a:prstGeom>
          <a:noFill/>
        </p:spPr>
        <p:txBody>
          <a:bodyPr/>
          <a:lstStyle>
            <a:lvl1pPr>
              <a:defRPr sz="1100">
                <a:solidFill>
                  <a:srgbClr val="000000"/>
                </a:solidFill>
                <a:latin typeface="Arial" panose="020B0604020202020204" pitchFamily="34" charset="0"/>
                <a:cs typeface="Arial" panose="020B0604020202020204" pitchFamily="34" charset="0"/>
              </a:defRPr>
            </a:lvl1pPr>
          </a:lstStyle>
          <a:p>
            <a:fld id="{26CAE072-DDD9-4871-B0A9-F03AFFEA00EE}" type="slidenum">
              <a:rPr lang="en-US" smtClean="0"/>
              <a:pPr/>
              <a:t>‹#›</a:t>
            </a:fld>
            <a:endParaRPr lang="en-US"/>
          </a:p>
        </p:txBody>
      </p:sp>
    </p:spTree>
    <p:extLst>
      <p:ext uri="{BB962C8B-B14F-4D97-AF65-F5344CB8AC3E}">
        <p14:creationId xmlns:p14="http://schemas.microsoft.com/office/powerpoint/2010/main" val="1097815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screenshot of a computer&#10;&#10;AI-generated content may be incorrect.">
            <a:extLst>
              <a:ext uri="{FF2B5EF4-FFF2-40B4-BE49-F238E27FC236}">
                <a16:creationId xmlns:a16="http://schemas.microsoft.com/office/drawing/2014/main" id="{DEC00101-C282-C667-EC01-7536AC89CA1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Placeholder 1"/>
          <p:cNvSpPr>
            <a:spLocks noGrp="1"/>
          </p:cNvSpPr>
          <p:nvPr>
            <p:ph type="title"/>
          </p:nvPr>
        </p:nvSpPr>
        <p:spPr>
          <a:xfrm>
            <a:off x="418931" y="1264437"/>
            <a:ext cx="8318219" cy="546101"/>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18932" y="1989927"/>
            <a:ext cx="8318220" cy="41870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79CCFA-3CF8-4889-987D-7E9C61D91ADF}" type="datetime1">
              <a:rPr lang="en-US" smtClean="0"/>
              <a:t>9/29/2025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7" name="Slide Number Placeholder 5">
            <a:extLst>
              <a:ext uri="{FF2B5EF4-FFF2-40B4-BE49-F238E27FC236}">
                <a16:creationId xmlns:a16="http://schemas.microsoft.com/office/drawing/2014/main" id="{F298D532-1E23-C963-5CBE-085EF2EC6821}"/>
              </a:ext>
            </a:extLst>
          </p:cNvPr>
          <p:cNvSpPr>
            <a:spLocks noGrp="1"/>
          </p:cNvSpPr>
          <p:nvPr>
            <p:ph type="sldNum" sz="quarter" idx="4"/>
          </p:nvPr>
        </p:nvSpPr>
        <p:spPr>
          <a:xfrm>
            <a:off x="418931" y="6410800"/>
            <a:ext cx="357446" cy="256225"/>
          </a:xfrm>
          <a:prstGeom prst="rect">
            <a:avLst/>
          </a:prstGeom>
          <a:noFill/>
        </p:spPr>
        <p:txBody>
          <a:bodyPr/>
          <a:lstStyle>
            <a:lvl1pPr>
              <a:defRPr sz="1100" b="1">
                <a:solidFill>
                  <a:srgbClr val="000000"/>
                </a:solidFill>
                <a:latin typeface="Arial" panose="020B0604020202020204" pitchFamily="34" charset="0"/>
                <a:cs typeface="Arial" panose="020B0604020202020204" pitchFamily="34" charset="0"/>
              </a:defRPr>
            </a:lvl1pPr>
          </a:lstStyle>
          <a:p>
            <a:fld id="{26CAE072-DDD9-4871-B0A9-F03AFFEA00EE}" type="slidenum">
              <a:rPr lang="en-US" smtClean="0"/>
              <a:pPr/>
              <a:t>‹#›</a:t>
            </a:fld>
            <a:endParaRPr lang="en-US"/>
          </a:p>
        </p:txBody>
      </p:sp>
    </p:spTree>
    <p:extLst>
      <p:ext uri="{BB962C8B-B14F-4D97-AF65-F5344CB8AC3E}">
        <p14:creationId xmlns:p14="http://schemas.microsoft.com/office/powerpoint/2010/main" val="1989243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EA02A-BF3C-CC80-2FED-8B1F8C5926CA}"/>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7BBE93E3-DAC3-23D3-831B-514708215749}"/>
              </a:ext>
            </a:extLst>
          </p:cNvPr>
          <p:cNvSpPr txBox="1">
            <a:spLocks/>
          </p:cNvSpPr>
          <p:nvPr/>
        </p:nvSpPr>
        <p:spPr>
          <a:xfrm>
            <a:off x="904240" y="6380320"/>
            <a:ext cx="4391660" cy="3770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i="0" dirty="0">
                <a:latin typeface="Arial" panose="020B0604020202020204" pitchFamily="34" charset="0"/>
                <a:cs typeface="Arial" panose="020B0604020202020204" pitchFamily="34" charset="0"/>
              </a:rPr>
              <a:t>August 13-14, 2025</a:t>
            </a:r>
          </a:p>
        </p:txBody>
      </p:sp>
      <p:sp>
        <p:nvSpPr>
          <p:cNvPr id="4" name="Slide Number Placeholder 3">
            <a:extLst>
              <a:ext uri="{FF2B5EF4-FFF2-40B4-BE49-F238E27FC236}">
                <a16:creationId xmlns:a16="http://schemas.microsoft.com/office/drawing/2014/main" id="{E3D4835C-E6DE-751B-640C-7973E6E69C5F}"/>
              </a:ext>
            </a:extLst>
          </p:cNvPr>
          <p:cNvSpPr>
            <a:spLocks noGrp="1"/>
          </p:cNvSpPr>
          <p:nvPr>
            <p:ph type="sldNum" sz="quarter" idx="12"/>
          </p:nvPr>
        </p:nvSpPr>
        <p:spPr/>
        <p:txBody>
          <a:bodyPr/>
          <a:lstStyle/>
          <a:p>
            <a:fld id="{26CAE072-DDD9-4871-B0A9-F03AFFEA00EE}" type="slidenum">
              <a:rPr lang="en-US" smtClean="0">
                <a:latin typeface="Arial" panose="020B0604020202020204" pitchFamily="34" charset="0"/>
                <a:cs typeface="Arial" panose="020B0604020202020204" pitchFamily="34" charset="0"/>
              </a:rPr>
              <a:t>1</a:t>
            </a:fld>
            <a:endParaRPr lang="en-US">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D12BFCB-4386-8A64-A36B-17F0E226DF28}"/>
              </a:ext>
            </a:extLst>
          </p:cNvPr>
          <p:cNvSpPr>
            <a:spLocks noGrp="1"/>
          </p:cNvSpPr>
          <p:nvPr>
            <p:ph type="title" idx="4294967295"/>
          </p:nvPr>
        </p:nvSpPr>
        <p:spPr>
          <a:xfrm>
            <a:off x="606044" y="2566606"/>
            <a:ext cx="6736842" cy="14018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srgbClr val="EAEAEA"/>
                </a:solidFill>
                <a:effectLst/>
                <a:uLnTx/>
                <a:uFillTx/>
                <a:latin typeface="Arial" panose="020B0604020202020204" pitchFamily="34" charset="0"/>
                <a:ea typeface="+mn-ea"/>
                <a:cs typeface="Arial" panose="020B0604020202020204" pitchFamily="34" charset="0"/>
              </a:rPr>
              <a:t>Tim Burrows, Kimley-Horn</a:t>
            </a:r>
            <a:br>
              <a:rPr kumimoji="0" lang="en-US" sz="2700" b="1" i="1" u="none" strike="noStrike" kern="1200" cap="none" spc="0" normalizeH="0" baseline="0" noProof="0" dirty="0">
                <a:ln>
                  <a:noFill/>
                </a:ln>
                <a:solidFill>
                  <a:srgbClr val="EAEAEA"/>
                </a:solidFill>
                <a:effectLst/>
                <a:uLnTx/>
                <a:uFillTx/>
                <a:latin typeface="Arial" panose="020B0604020202020204" pitchFamily="34" charset="0"/>
                <a:ea typeface="+mn-ea"/>
                <a:cs typeface="Arial" panose="020B0604020202020204" pitchFamily="34" charset="0"/>
              </a:rPr>
            </a:br>
            <a:r>
              <a:rPr kumimoji="0" lang="en-US" sz="2400" b="1" i="1" u="none" strike="noStrike" kern="1200" cap="none" spc="0" normalizeH="0" baseline="0" noProof="0" dirty="0">
                <a:ln>
                  <a:noFill/>
                </a:ln>
                <a:solidFill>
                  <a:srgbClr val="EAEAEA"/>
                </a:solidFill>
                <a:effectLst/>
                <a:uLnTx/>
                <a:uFillTx/>
                <a:latin typeface="Arial" panose="020B0604020202020204" pitchFamily="34" charset="0"/>
                <a:ea typeface="+mn-ea"/>
                <a:cs typeface="Arial" panose="020B0604020202020204" pitchFamily="34" charset="0"/>
              </a:rPr>
              <a:t>2025 Annual Transportation Safety Meeting</a:t>
            </a:r>
            <a:br>
              <a:rPr kumimoji="0" lang="en-US" sz="2400" b="1" i="1" u="none" strike="noStrike" kern="1200" cap="none" spc="0" normalizeH="0" baseline="0" noProof="0" dirty="0">
                <a:ln>
                  <a:noFill/>
                </a:ln>
                <a:solidFill>
                  <a:srgbClr val="EAEAEA"/>
                </a:solidFill>
                <a:effectLst/>
                <a:uLnTx/>
                <a:uFillTx/>
                <a:latin typeface="Arial" panose="020B0604020202020204" pitchFamily="34" charset="0"/>
                <a:ea typeface="+mn-ea"/>
                <a:cs typeface="Arial" panose="020B0604020202020204" pitchFamily="34" charset="0"/>
              </a:rPr>
            </a:br>
            <a:r>
              <a:rPr kumimoji="0" lang="en-US" sz="2400" b="1" i="1" u="none" strike="noStrike" kern="1200" cap="none" spc="0" normalizeH="0" baseline="0" noProof="0" dirty="0">
                <a:ln>
                  <a:noFill/>
                </a:ln>
                <a:solidFill>
                  <a:srgbClr val="EAEAEA"/>
                </a:solidFill>
                <a:effectLst/>
                <a:uLnTx/>
                <a:uFillTx/>
                <a:latin typeface="Arial" panose="020B0604020202020204" pitchFamily="34" charset="0"/>
                <a:ea typeface="+mn-ea"/>
                <a:cs typeface="Arial" panose="020B0604020202020204" pitchFamily="34" charset="0"/>
              </a:rPr>
              <a:t>Helena, Montana</a:t>
            </a:r>
            <a:endParaRPr kumimoji="0" lang="en-US" sz="2200" b="1" i="1" u="none" strike="noStrike" kern="1200" cap="none" spc="0" normalizeH="0" baseline="0" noProof="0" dirty="0">
              <a:ln>
                <a:noFill/>
              </a:ln>
              <a:solidFill>
                <a:srgbClr val="EAEAEA"/>
              </a:solidFill>
              <a:effectLst/>
              <a:uLnTx/>
              <a:uFillTx/>
              <a:latin typeface="Arial" panose="020B0604020202020204" pitchFamily="34" charset="0"/>
              <a:ea typeface="+mn-ea"/>
              <a:cs typeface="Arial" panose="020B0604020202020204" pitchFamily="34" charset="0"/>
            </a:endParaRPr>
          </a:p>
        </p:txBody>
      </p:sp>
      <p:sp>
        <p:nvSpPr>
          <p:cNvPr id="5" name="Subtitle 2">
            <a:extLst>
              <a:ext uri="{FF2B5EF4-FFF2-40B4-BE49-F238E27FC236}">
                <a16:creationId xmlns:a16="http://schemas.microsoft.com/office/drawing/2014/main" id="{B012EAD0-8093-BD04-C04B-93D6642D9D35}"/>
              </a:ext>
            </a:extLst>
          </p:cNvPr>
          <p:cNvSpPr txBox="1">
            <a:spLocks/>
          </p:cNvSpPr>
          <p:nvPr/>
        </p:nvSpPr>
        <p:spPr>
          <a:xfrm>
            <a:off x="606044" y="1280160"/>
            <a:ext cx="6953250" cy="10241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Bef>
                <a:spcPts val="1000"/>
              </a:spcBef>
              <a:buFont typeface="Arial" panose="020B0604020202020204" pitchFamily="34" charset="0"/>
              <a:buNone/>
              <a:defRPr/>
            </a:pPr>
            <a:r>
              <a:rPr lang="en-US" sz="3200">
                <a:solidFill>
                  <a:schemeClr val="bg1"/>
                </a:solidFill>
                <a:latin typeface="Arial" panose="020B0604020202020204" pitchFamily="34" charset="0"/>
                <a:ea typeface="+mn-ea"/>
                <a:cs typeface="Arial" panose="020B0604020202020204" pitchFamily="34" charset="0"/>
              </a:rPr>
              <a:t>Safe Speeds/Safe Vehicles</a:t>
            </a:r>
          </a:p>
          <a:p>
            <a:pPr>
              <a:spcBef>
                <a:spcPts val="1000"/>
              </a:spcBef>
              <a:buFont typeface="Arial" panose="020B0604020202020204" pitchFamily="34" charset="0"/>
              <a:buNone/>
              <a:defRPr/>
            </a:pPr>
            <a:r>
              <a:rPr lang="en-US" sz="3200">
                <a:solidFill>
                  <a:schemeClr val="bg1"/>
                </a:solidFill>
                <a:latin typeface="Arial" panose="020B0604020202020204" pitchFamily="34" charset="0"/>
                <a:ea typeface="+mn-ea"/>
                <a:cs typeface="Arial" panose="020B0604020202020204" pitchFamily="34" charset="0"/>
              </a:rPr>
              <a:t>Breakout Sessions</a:t>
            </a:r>
            <a:endParaRPr lang="en-US" sz="240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7621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A3F36-FD6D-3F8F-7BB1-F404643F995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750E11-6487-3019-DB4B-1435818B7278}"/>
              </a:ext>
            </a:extLst>
          </p:cNvPr>
          <p:cNvSpPr>
            <a:spLocks noGrp="1"/>
          </p:cNvSpPr>
          <p:nvPr>
            <p:ph type="sldNum" sz="quarter" idx="12"/>
          </p:nvPr>
        </p:nvSpPr>
        <p:spPr/>
        <p:txBody>
          <a:bodyPr/>
          <a:lstStyle/>
          <a:p>
            <a:fld id="{26CAE072-DDD9-4871-B0A9-F03AFFEA00EE}" type="slidenum">
              <a:rPr lang="en-US" smtClean="0"/>
              <a:pPr/>
              <a:t>10</a:t>
            </a:fld>
            <a:endParaRPr lang="en-US"/>
          </a:p>
        </p:txBody>
      </p:sp>
      <p:sp>
        <p:nvSpPr>
          <p:cNvPr id="8" name="Text Placeholder 4">
            <a:extLst>
              <a:ext uri="{FF2B5EF4-FFF2-40B4-BE49-F238E27FC236}">
                <a16:creationId xmlns:a16="http://schemas.microsoft.com/office/drawing/2014/main" id="{5E74F51F-7C29-DBB3-1926-6D9629E38AC5}"/>
              </a:ext>
            </a:extLst>
          </p:cNvPr>
          <p:cNvSpPr>
            <a:spLocks noGrp="1"/>
          </p:cNvSpPr>
          <p:nvPr>
            <p:ph type="body" sz="quarter" idx="13"/>
          </p:nvPr>
        </p:nvSpPr>
        <p:spPr>
          <a:xfrm>
            <a:off x="360681" y="793750"/>
            <a:ext cx="6609080" cy="217170"/>
          </a:xfrm>
        </p:spPr>
        <p:txBody>
          <a:bodyPr>
            <a:normAutofit/>
          </a:bodyPr>
          <a:lstStyle/>
          <a:p>
            <a:r>
              <a:rPr lang="en-US" sz="850">
                <a:latin typeface="Arial" panose="020B0604020202020204" pitchFamily="34" charset="0"/>
                <a:cs typeface="Arial" panose="020B0604020202020204" pitchFamily="34" charset="0"/>
              </a:rPr>
              <a:t>Safe Speeds &amp; Safe Vehicles: Erratic, Reckless, Negligent and/or Aggressive Driving Related Data Factsheet Key Takeaways</a:t>
            </a:r>
          </a:p>
        </p:txBody>
      </p:sp>
      <p:sp>
        <p:nvSpPr>
          <p:cNvPr id="24" name="Title 1">
            <a:extLst>
              <a:ext uri="{FF2B5EF4-FFF2-40B4-BE49-F238E27FC236}">
                <a16:creationId xmlns:a16="http://schemas.microsoft.com/office/drawing/2014/main" id="{9CD6191E-3CC9-CF17-321F-6B51F0AE1AC7}"/>
              </a:ext>
            </a:extLst>
          </p:cNvPr>
          <p:cNvSpPr>
            <a:spLocks noGrp="1"/>
          </p:cNvSpPr>
          <p:nvPr>
            <p:ph type="title"/>
          </p:nvPr>
        </p:nvSpPr>
        <p:spPr>
          <a:xfrm>
            <a:off x="2630620" y="1399713"/>
            <a:ext cx="6248075" cy="1155471"/>
          </a:xfrm>
        </p:spPr>
        <p:txBody>
          <a:bodyPr/>
          <a:lstStyle/>
          <a:p>
            <a:pPr>
              <a:lnSpc>
                <a:spcPct val="100000"/>
              </a:lnSpc>
            </a:pPr>
            <a:r>
              <a:rPr lang="en-US" sz="2800" dirty="0">
                <a:latin typeface="Arial" panose="020B0604020202020204" pitchFamily="34" charset="0"/>
                <a:cs typeface="Arial" panose="020B0604020202020204" pitchFamily="34" charset="0"/>
              </a:rPr>
              <a:t>Erratic, Reckless, Negligent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and/or Aggressive Driving Related Data Factsheet Key Takeaways</a:t>
            </a:r>
            <a:br>
              <a:rPr lang="en-US" sz="2800" dirty="0">
                <a:latin typeface="Arial" panose="020B0604020202020204" pitchFamily="34" charset="0"/>
                <a:cs typeface="Arial" panose="020B0604020202020204" pitchFamily="34" charset="0"/>
              </a:rPr>
            </a:br>
            <a:endParaRPr lang="en-US" sz="1600" b="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BB8A0826-0FE8-80F4-D79E-06A8F87720C4}"/>
              </a:ext>
            </a:extLst>
          </p:cNvPr>
          <p:cNvSpPr txBox="1"/>
          <p:nvPr/>
        </p:nvSpPr>
        <p:spPr>
          <a:xfrm>
            <a:off x="745216" y="6346920"/>
            <a:ext cx="6760485" cy="4001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Source: MDT 2014-2023 Crash Data, February 2025 Extract (Persons)</a:t>
            </a:r>
            <a:br>
              <a:rPr lang="en-US" sz="11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*Data current as of February 2025 and subject to change with subsequent updates.</a:t>
            </a:r>
            <a:endParaRPr lang="en-US" sz="1050">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CBA95D74-CCAC-6A24-2DDB-CBA43C7E8E11}"/>
              </a:ext>
            </a:extLst>
          </p:cNvPr>
          <p:cNvPicPr>
            <a:picLocks noChangeAspect="1"/>
          </p:cNvPicPr>
          <p:nvPr/>
        </p:nvPicPr>
        <p:blipFill>
          <a:blip r:embed="rId2"/>
          <a:stretch>
            <a:fillRect/>
          </a:stretch>
        </p:blipFill>
        <p:spPr>
          <a:xfrm>
            <a:off x="988747" y="1160781"/>
            <a:ext cx="1346256" cy="1245467"/>
          </a:xfrm>
          <a:prstGeom prst="rect">
            <a:avLst/>
          </a:prstGeom>
        </p:spPr>
      </p:pic>
      <p:pic>
        <p:nvPicPr>
          <p:cNvPr id="10" name="Picture 9">
            <a:extLst>
              <a:ext uri="{FF2B5EF4-FFF2-40B4-BE49-F238E27FC236}">
                <a16:creationId xmlns:a16="http://schemas.microsoft.com/office/drawing/2014/main" id="{86F41B48-5A9A-7E95-F747-932F0A175FAD}"/>
              </a:ext>
            </a:extLst>
          </p:cNvPr>
          <p:cNvPicPr>
            <a:picLocks noChangeAspect="1"/>
          </p:cNvPicPr>
          <p:nvPr/>
        </p:nvPicPr>
        <p:blipFill>
          <a:blip r:embed="rId3"/>
          <a:srcRect t="2262"/>
          <a:stretch>
            <a:fillRect/>
          </a:stretch>
        </p:blipFill>
        <p:spPr>
          <a:xfrm>
            <a:off x="1324609" y="3400425"/>
            <a:ext cx="6609081" cy="2784570"/>
          </a:xfrm>
          <a:prstGeom prst="rect">
            <a:avLst/>
          </a:prstGeom>
        </p:spPr>
      </p:pic>
      <p:sp>
        <p:nvSpPr>
          <p:cNvPr id="11" name="Content Placeholder 2">
            <a:extLst>
              <a:ext uri="{FF2B5EF4-FFF2-40B4-BE49-F238E27FC236}">
                <a16:creationId xmlns:a16="http://schemas.microsoft.com/office/drawing/2014/main" id="{CA03C8CD-0036-2DD9-B3CF-AF0ECD5EBEF0}"/>
              </a:ext>
            </a:extLst>
          </p:cNvPr>
          <p:cNvSpPr>
            <a:spLocks noGrp="1"/>
          </p:cNvSpPr>
          <p:nvPr>
            <p:ph idx="1"/>
          </p:nvPr>
        </p:nvSpPr>
        <p:spPr>
          <a:xfrm>
            <a:off x="444044" y="2721468"/>
            <a:ext cx="8370210" cy="2736819"/>
          </a:xfrm>
        </p:spPr>
        <p:txBody>
          <a:bodyPr>
            <a:normAutofit/>
          </a:bodyPr>
          <a:lstStyle/>
          <a:p>
            <a:r>
              <a:rPr lang="en-US" dirty="0">
                <a:latin typeface="Arial" panose="020B0604020202020204" pitchFamily="34" charset="0"/>
                <a:cs typeface="Arial" panose="020B0604020202020204" pitchFamily="34" charset="0"/>
              </a:rPr>
              <a:t>14-25 year olds = 53% of all Fatalities and Serious Injuries </a:t>
            </a:r>
          </a:p>
          <a:p>
            <a:endParaRPr lang="en-US" sz="20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561D119-0FF9-AA1D-522D-B942155E066B}"/>
              </a:ext>
            </a:extLst>
          </p:cNvPr>
          <p:cNvSpPr/>
          <p:nvPr/>
        </p:nvSpPr>
        <p:spPr>
          <a:xfrm>
            <a:off x="2563945" y="3238500"/>
            <a:ext cx="1007930" cy="27813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32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F8E3A-E83A-C6EF-1046-0CD540B8368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FB1FEE-351B-54FB-3F56-82B324B58F7B}"/>
              </a:ext>
            </a:extLst>
          </p:cNvPr>
          <p:cNvSpPr>
            <a:spLocks noGrp="1"/>
          </p:cNvSpPr>
          <p:nvPr>
            <p:ph type="sldNum" sz="quarter" idx="12"/>
          </p:nvPr>
        </p:nvSpPr>
        <p:spPr/>
        <p:txBody>
          <a:bodyPr/>
          <a:lstStyle/>
          <a:p>
            <a:fld id="{26CAE072-DDD9-4871-B0A9-F03AFFEA00EE}" type="slidenum">
              <a:rPr lang="en-US" smtClean="0"/>
              <a:t>11</a:t>
            </a:fld>
            <a:endParaRPr lang="en-US"/>
          </a:p>
        </p:txBody>
      </p:sp>
      <p:sp>
        <p:nvSpPr>
          <p:cNvPr id="5" name="Text Placeholder 4">
            <a:extLst>
              <a:ext uri="{FF2B5EF4-FFF2-40B4-BE49-F238E27FC236}">
                <a16:creationId xmlns:a16="http://schemas.microsoft.com/office/drawing/2014/main" id="{EC3A2ED1-0CE0-3A7C-3AE3-05B958C24CCF}"/>
              </a:ext>
            </a:extLst>
          </p:cNvPr>
          <p:cNvSpPr>
            <a:spLocks noGrp="1"/>
          </p:cNvSpPr>
          <p:nvPr>
            <p:ph type="body" sz="quarter" idx="13"/>
          </p:nvPr>
        </p:nvSpPr>
        <p:spPr>
          <a:xfrm>
            <a:off x="435042" y="793750"/>
            <a:ext cx="5310438" cy="236538"/>
          </a:xfrm>
        </p:spPr>
        <p:txBody>
          <a:bodyPr>
            <a:normAutofit lnSpcReduction="10000"/>
          </a:bodyPr>
          <a:lstStyle/>
          <a:p>
            <a:r>
              <a:rPr lang="en-US" sz="1100">
                <a:latin typeface="Arial" panose="020B0604020202020204" pitchFamily="34" charset="0"/>
                <a:cs typeface="Arial" panose="020B0604020202020204" pitchFamily="34" charset="0"/>
              </a:rPr>
              <a:t>Safe Speeds &amp; Safe Vehicles</a:t>
            </a:r>
            <a:r>
              <a:rPr lang="en-US">
                <a:latin typeface="Arial" panose="020B0604020202020204" pitchFamily="34" charset="0"/>
                <a:cs typeface="Arial" panose="020B0604020202020204" pitchFamily="34" charset="0"/>
              </a:rPr>
              <a:t>: Large Vehicle Related Fatalities &amp; Serious Injuries</a:t>
            </a:r>
          </a:p>
        </p:txBody>
      </p:sp>
      <p:sp>
        <p:nvSpPr>
          <p:cNvPr id="8" name="Title 1">
            <a:extLst>
              <a:ext uri="{FF2B5EF4-FFF2-40B4-BE49-F238E27FC236}">
                <a16:creationId xmlns:a16="http://schemas.microsoft.com/office/drawing/2014/main" id="{0B45FA8B-33BE-0822-8614-B6FE43C0CBFE}"/>
              </a:ext>
            </a:extLst>
          </p:cNvPr>
          <p:cNvSpPr>
            <a:spLocks noGrp="1"/>
          </p:cNvSpPr>
          <p:nvPr>
            <p:ph type="title"/>
          </p:nvPr>
        </p:nvSpPr>
        <p:spPr>
          <a:xfrm>
            <a:off x="0" y="1408738"/>
            <a:ext cx="9035845" cy="635195"/>
          </a:xfrm>
        </p:spPr>
        <p:txBody>
          <a:bodyPr/>
          <a:lstStyle/>
          <a:p>
            <a:pPr algn="ctr"/>
            <a:r>
              <a:rPr lang="en-US" sz="3200">
                <a:latin typeface="Arial" panose="020B0604020202020204" pitchFamily="34" charset="0"/>
                <a:cs typeface="Arial" panose="020B0604020202020204" pitchFamily="34" charset="0"/>
              </a:rPr>
              <a:t>Large Vehicle Related Fatalities &amp; </a:t>
            </a:r>
            <a:br>
              <a:rPr lang="en-US" sz="3200">
                <a:latin typeface="Arial" panose="020B0604020202020204" pitchFamily="34" charset="0"/>
                <a:cs typeface="Arial" panose="020B0604020202020204" pitchFamily="34" charset="0"/>
              </a:rPr>
            </a:br>
            <a:r>
              <a:rPr lang="en-US" sz="3200">
                <a:latin typeface="Arial" panose="020B0604020202020204" pitchFamily="34" charset="0"/>
                <a:cs typeface="Arial" panose="020B0604020202020204" pitchFamily="34" charset="0"/>
              </a:rPr>
              <a:t>Serious Injuries (FSI)</a:t>
            </a:r>
            <a:br>
              <a:rPr lang="en-US">
                <a:latin typeface="Arial" panose="020B0604020202020204" pitchFamily="34" charset="0"/>
                <a:cs typeface="Arial" panose="020B0604020202020204" pitchFamily="34" charset="0"/>
              </a:rPr>
            </a:br>
            <a:endParaRPr lang="en-US" sz="2000" b="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A195606-ADA0-F245-D373-DA3F45E6EDFC}"/>
              </a:ext>
            </a:extLst>
          </p:cNvPr>
          <p:cNvSpPr txBox="1"/>
          <p:nvPr/>
        </p:nvSpPr>
        <p:spPr>
          <a:xfrm>
            <a:off x="6650394" y="2043934"/>
            <a:ext cx="1940708" cy="292388"/>
          </a:xfrm>
          <a:prstGeom prst="rect">
            <a:avLst/>
          </a:prstGeom>
          <a:noFill/>
        </p:spPr>
        <p:txBody>
          <a:bodyPr wrap="square" rtlCol="0">
            <a:spAutoFit/>
          </a:bodyPr>
          <a:lstStyle/>
          <a:p>
            <a:r>
              <a:rPr lang="en-US" sz="1300" b="1">
                <a:solidFill>
                  <a:srgbClr val="C00000"/>
                </a:solidFill>
                <a:latin typeface="Arial" panose="020B0604020202020204" pitchFamily="34" charset="0"/>
                <a:cs typeface="Arial" panose="020B0604020202020204" pitchFamily="34" charset="0"/>
              </a:rPr>
              <a:t>Involved in 9% of FSI</a:t>
            </a:r>
          </a:p>
        </p:txBody>
      </p:sp>
      <p:graphicFrame>
        <p:nvGraphicFramePr>
          <p:cNvPr id="11" name="Chart 10" descr="Graphic represntation of LArge Vehicle Related Fatalities &amp; Serious injuries over 10 years">
            <a:extLst>
              <a:ext uri="{FF2B5EF4-FFF2-40B4-BE49-F238E27FC236}">
                <a16:creationId xmlns:a16="http://schemas.microsoft.com/office/drawing/2014/main" id="{AE57FBF6-21CF-B04E-CFD3-3CADEEA22CD6}"/>
              </a:ext>
            </a:extLst>
          </p:cNvPr>
          <p:cNvGraphicFramePr>
            <a:graphicFrameLocks/>
          </p:cNvGraphicFramePr>
          <p:nvPr>
            <p:extLst>
              <p:ext uri="{D42A27DB-BD31-4B8C-83A1-F6EECF244321}">
                <p14:modId xmlns:p14="http://schemas.microsoft.com/office/powerpoint/2010/main" val="4280976982"/>
              </p:ext>
            </p:extLst>
          </p:nvPr>
        </p:nvGraphicFramePr>
        <p:xfrm>
          <a:off x="357382" y="2287765"/>
          <a:ext cx="8321080" cy="357174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F3BC5FD-7A95-DEAE-ABC2-5C188AD4AA87}"/>
              </a:ext>
            </a:extLst>
          </p:cNvPr>
          <p:cNvSpPr txBox="1"/>
          <p:nvPr/>
        </p:nvSpPr>
        <p:spPr>
          <a:xfrm>
            <a:off x="391031" y="5790808"/>
            <a:ext cx="8253781" cy="461665"/>
          </a:xfrm>
          <a:prstGeom prst="rect">
            <a:avLst/>
          </a:prstGeom>
          <a:noFill/>
        </p:spPr>
        <p:txBody>
          <a:bodyPr wrap="square" rtlCol="0">
            <a:spAutoFit/>
          </a:bodyPr>
          <a:lstStyle/>
          <a:p>
            <a:r>
              <a:rPr lang="en-US" sz="1200" b="1" i="1">
                <a:solidFill>
                  <a:srgbClr val="000000"/>
                </a:solidFill>
                <a:latin typeface="Arial" panose="020B0604020202020204" pitchFamily="34" charset="0"/>
                <a:cs typeface="Arial" panose="020B0604020202020204" pitchFamily="34" charset="0"/>
              </a:rPr>
              <a:t>*MDT has defined large vehicles as all heavy trucks 10,000 + pounds, and busses. (i.e. a van, bus, large truck, motor home, ambulance, fire truck, tow truck, farm vehicle, or construction vehicle). </a:t>
            </a:r>
          </a:p>
        </p:txBody>
      </p:sp>
      <p:sp>
        <p:nvSpPr>
          <p:cNvPr id="6" name="TextBox 5">
            <a:extLst>
              <a:ext uri="{FF2B5EF4-FFF2-40B4-BE49-F238E27FC236}">
                <a16:creationId xmlns:a16="http://schemas.microsoft.com/office/drawing/2014/main" id="{92110FCF-119F-22C2-B2E8-385303680DD4}"/>
              </a:ext>
            </a:extLst>
          </p:cNvPr>
          <p:cNvSpPr txBox="1"/>
          <p:nvPr/>
        </p:nvSpPr>
        <p:spPr>
          <a:xfrm>
            <a:off x="745216" y="6346920"/>
            <a:ext cx="6760485" cy="4001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Source: MDT 2014-2023 Crash Data, February 2025 Extract (Persons)</a:t>
            </a:r>
            <a:br>
              <a:rPr lang="en-US" sz="11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*Data current as of February 2025 and subject to change with subsequent updates.</a:t>
            </a: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01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C25FD-CE0D-0725-F1F6-8F4D39BB3EC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390147-DFBA-02A3-E04C-A3FEB8375D93}"/>
              </a:ext>
            </a:extLst>
          </p:cNvPr>
          <p:cNvSpPr>
            <a:spLocks noGrp="1"/>
          </p:cNvSpPr>
          <p:nvPr>
            <p:ph type="sldNum" sz="quarter" idx="12"/>
          </p:nvPr>
        </p:nvSpPr>
        <p:spPr/>
        <p:txBody>
          <a:bodyPr/>
          <a:lstStyle/>
          <a:p>
            <a:fld id="{26CAE072-DDD9-4871-B0A9-F03AFFEA00EE}" type="slidenum">
              <a:rPr lang="en-US" smtClean="0"/>
              <a:pPr/>
              <a:t>12</a:t>
            </a:fld>
            <a:endParaRPr lang="en-US"/>
          </a:p>
        </p:txBody>
      </p:sp>
      <p:sp>
        <p:nvSpPr>
          <p:cNvPr id="5" name="Text Placeholder 4">
            <a:extLst>
              <a:ext uri="{FF2B5EF4-FFF2-40B4-BE49-F238E27FC236}">
                <a16:creationId xmlns:a16="http://schemas.microsoft.com/office/drawing/2014/main" id="{946FBBBB-ED36-FA1B-DF34-24E7148BA35A}"/>
              </a:ext>
            </a:extLst>
          </p:cNvPr>
          <p:cNvSpPr>
            <a:spLocks noGrp="1"/>
          </p:cNvSpPr>
          <p:nvPr>
            <p:ph type="body" sz="quarter" idx="13"/>
          </p:nvPr>
        </p:nvSpPr>
        <p:spPr>
          <a:xfrm>
            <a:off x="435042" y="793750"/>
            <a:ext cx="6232458" cy="236538"/>
          </a:xfrm>
        </p:spPr>
        <p:txBody>
          <a:bodyPr>
            <a:normAutofit lnSpcReduction="10000"/>
          </a:bodyPr>
          <a:lstStyle/>
          <a:p>
            <a:r>
              <a:rPr lang="en-US">
                <a:latin typeface="Arial" panose="020B0604020202020204" pitchFamily="34" charset="0"/>
                <a:cs typeface="Arial" panose="020B0604020202020204" pitchFamily="34" charset="0"/>
              </a:rPr>
              <a:t>Safe Speeds &amp; Safe Vehicles: Large Vehicle Related Data Factsheet Key Takeaways</a:t>
            </a:r>
          </a:p>
        </p:txBody>
      </p:sp>
      <p:sp>
        <p:nvSpPr>
          <p:cNvPr id="10" name="Title 1">
            <a:extLst>
              <a:ext uri="{FF2B5EF4-FFF2-40B4-BE49-F238E27FC236}">
                <a16:creationId xmlns:a16="http://schemas.microsoft.com/office/drawing/2014/main" id="{C6CFFFC2-C26C-4675-829F-50AB8F9CD194}"/>
              </a:ext>
            </a:extLst>
          </p:cNvPr>
          <p:cNvSpPr>
            <a:spLocks noGrp="1"/>
          </p:cNvSpPr>
          <p:nvPr>
            <p:ph type="title"/>
          </p:nvPr>
        </p:nvSpPr>
        <p:spPr>
          <a:xfrm>
            <a:off x="2924175" y="1399713"/>
            <a:ext cx="5954520" cy="895577"/>
          </a:xfrm>
        </p:spPr>
        <p:txBody>
          <a:bodyPr/>
          <a:lstStyle/>
          <a:p>
            <a:pPr>
              <a:lnSpc>
                <a:spcPct val="100000"/>
              </a:lnSpc>
            </a:pPr>
            <a:r>
              <a:rPr lang="en-US" sz="3200">
                <a:latin typeface="Arial" panose="020B0604020202020204" pitchFamily="34" charset="0"/>
                <a:cs typeface="Arial" panose="020B0604020202020204" pitchFamily="34" charset="0"/>
              </a:rPr>
              <a:t>Large Vehicle Involved Data Factsheet Key Takeaways</a:t>
            </a:r>
            <a:br>
              <a:rPr lang="en-US" sz="3200">
                <a:latin typeface="Arial" panose="020B0604020202020204" pitchFamily="34" charset="0"/>
                <a:cs typeface="Arial" panose="020B0604020202020204" pitchFamily="34" charset="0"/>
              </a:rPr>
            </a:br>
            <a:endParaRPr lang="en-US" sz="1800" b="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4184002-862F-F987-26C9-31A98F4569D8}"/>
              </a:ext>
            </a:extLst>
          </p:cNvPr>
          <p:cNvPicPr>
            <a:picLocks noChangeAspect="1"/>
          </p:cNvPicPr>
          <p:nvPr/>
        </p:nvPicPr>
        <p:blipFill>
          <a:blip r:embed="rId2"/>
          <a:stretch>
            <a:fillRect/>
          </a:stretch>
        </p:blipFill>
        <p:spPr>
          <a:xfrm>
            <a:off x="511929" y="1221841"/>
            <a:ext cx="2211689" cy="903228"/>
          </a:xfrm>
          <a:prstGeom prst="rect">
            <a:avLst/>
          </a:prstGeom>
        </p:spPr>
      </p:pic>
      <p:sp>
        <p:nvSpPr>
          <p:cNvPr id="20" name="TextBox 19">
            <a:extLst>
              <a:ext uri="{FF2B5EF4-FFF2-40B4-BE49-F238E27FC236}">
                <a16:creationId xmlns:a16="http://schemas.microsoft.com/office/drawing/2014/main" id="{2BACEA04-907B-706C-80FA-8A42C6EF57D3}"/>
              </a:ext>
            </a:extLst>
          </p:cNvPr>
          <p:cNvSpPr txBox="1"/>
          <p:nvPr/>
        </p:nvSpPr>
        <p:spPr>
          <a:xfrm>
            <a:off x="745216" y="6346920"/>
            <a:ext cx="6760485" cy="4001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Source: MDT 2014-2023 Crash Data, February 2025 Extract (Persons)</a:t>
            </a:r>
            <a:br>
              <a:rPr lang="en-US" sz="11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*Data current as of February 2025 and subject to change with subsequent updates.</a:t>
            </a:r>
            <a:endParaRPr lang="en-US" sz="105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2755A838-4A07-4D5C-2559-447E68A03076}"/>
              </a:ext>
            </a:extLst>
          </p:cNvPr>
          <p:cNvPicPr>
            <a:picLocks noChangeAspect="1"/>
          </p:cNvPicPr>
          <p:nvPr/>
        </p:nvPicPr>
        <p:blipFill>
          <a:blip r:embed="rId3"/>
          <a:stretch>
            <a:fillRect/>
          </a:stretch>
        </p:blipFill>
        <p:spPr>
          <a:xfrm>
            <a:off x="5199253" y="2868163"/>
            <a:ext cx="1505027" cy="1511378"/>
          </a:xfrm>
          <a:prstGeom prst="rect">
            <a:avLst/>
          </a:prstGeom>
        </p:spPr>
      </p:pic>
      <p:pic>
        <p:nvPicPr>
          <p:cNvPr id="24" name="Picture 23">
            <a:extLst>
              <a:ext uri="{FF2B5EF4-FFF2-40B4-BE49-F238E27FC236}">
                <a16:creationId xmlns:a16="http://schemas.microsoft.com/office/drawing/2014/main" id="{781D8161-335B-67E0-2B71-16DDD4DE80F7}"/>
              </a:ext>
            </a:extLst>
          </p:cNvPr>
          <p:cNvPicPr>
            <a:picLocks noChangeAspect="1"/>
          </p:cNvPicPr>
          <p:nvPr/>
        </p:nvPicPr>
        <p:blipFill>
          <a:blip r:embed="rId4"/>
          <a:stretch>
            <a:fillRect/>
          </a:stretch>
        </p:blipFill>
        <p:spPr>
          <a:xfrm>
            <a:off x="7015349" y="2798487"/>
            <a:ext cx="1606633" cy="1739989"/>
          </a:xfrm>
          <a:prstGeom prst="rect">
            <a:avLst/>
          </a:prstGeom>
        </p:spPr>
      </p:pic>
      <p:pic>
        <p:nvPicPr>
          <p:cNvPr id="26" name="Picture 25">
            <a:extLst>
              <a:ext uri="{FF2B5EF4-FFF2-40B4-BE49-F238E27FC236}">
                <a16:creationId xmlns:a16="http://schemas.microsoft.com/office/drawing/2014/main" id="{C635327F-3B53-6B02-0CE8-72886F4F2761}"/>
              </a:ext>
            </a:extLst>
          </p:cNvPr>
          <p:cNvPicPr>
            <a:picLocks noChangeAspect="1"/>
          </p:cNvPicPr>
          <p:nvPr/>
        </p:nvPicPr>
        <p:blipFill>
          <a:blip r:embed="rId5"/>
          <a:stretch>
            <a:fillRect/>
          </a:stretch>
        </p:blipFill>
        <p:spPr>
          <a:xfrm>
            <a:off x="5246878" y="4422002"/>
            <a:ext cx="1581231" cy="1511378"/>
          </a:xfrm>
          <a:prstGeom prst="rect">
            <a:avLst/>
          </a:prstGeom>
        </p:spPr>
      </p:pic>
      <p:pic>
        <p:nvPicPr>
          <p:cNvPr id="28" name="Picture 27">
            <a:extLst>
              <a:ext uri="{FF2B5EF4-FFF2-40B4-BE49-F238E27FC236}">
                <a16:creationId xmlns:a16="http://schemas.microsoft.com/office/drawing/2014/main" id="{962162C3-15AA-4894-0938-82A3657FA91D}"/>
              </a:ext>
            </a:extLst>
          </p:cNvPr>
          <p:cNvPicPr>
            <a:picLocks noChangeAspect="1"/>
          </p:cNvPicPr>
          <p:nvPr/>
        </p:nvPicPr>
        <p:blipFill>
          <a:blip r:embed="rId6"/>
          <a:stretch>
            <a:fillRect/>
          </a:stretch>
        </p:blipFill>
        <p:spPr>
          <a:xfrm>
            <a:off x="7072503" y="4560212"/>
            <a:ext cx="1454225" cy="1276416"/>
          </a:xfrm>
          <a:prstGeom prst="rect">
            <a:avLst/>
          </a:prstGeom>
        </p:spPr>
      </p:pic>
      <p:sp>
        <p:nvSpPr>
          <p:cNvPr id="31" name="Title 1">
            <a:extLst>
              <a:ext uri="{FF2B5EF4-FFF2-40B4-BE49-F238E27FC236}">
                <a16:creationId xmlns:a16="http://schemas.microsoft.com/office/drawing/2014/main" id="{33987BC3-1CF9-52D4-49B5-EE65F89C11A0}"/>
              </a:ext>
            </a:extLst>
          </p:cNvPr>
          <p:cNvSpPr txBox="1">
            <a:spLocks/>
          </p:cNvSpPr>
          <p:nvPr/>
        </p:nvSpPr>
        <p:spPr>
          <a:xfrm>
            <a:off x="4962076" y="2358625"/>
            <a:ext cx="4087496" cy="4930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nSpc>
                <a:spcPct val="100000"/>
              </a:lnSpc>
            </a:pPr>
            <a:r>
              <a:rPr lang="en-US" sz="1800" dirty="0">
                <a:latin typeface="Arial" panose="020B0604020202020204" pitchFamily="34" charset="0"/>
                <a:cs typeface="Arial" panose="020B0604020202020204" pitchFamily="34" charset="0"/>
              </a:rPr>
              <a:t>Leading Factors of Large Vehicle Involved Fatal and Serious Injuries:</a:t>
            </a:r>
            <a:endParaRPr lang="en-US" sz="1800" b="0" dirty="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4042C5A6-DB06-E908-397C-5316E94625C6}"/>
              </a:ext>
            </a:extLst>
          </p:cNvPr>
          <p:cNvPicPr>
            <a:picLocks noChangeAspect="1"/>
          </p:cNvPicPr>
          <p:nvPr/>
        </p:nvPicPr>
        <p:blipFill>
          <a:blip r:embed="rId7"/>
          <a:srcRect r="53350"/>
          <a:stretch>
            <a:fillRect/>
          </a:stretch>
        </p:blipFill>
        <p:spPr>
          <a:xfrm>
            <a:off x="3156921" y="2925181"/>
            <a:ext cx="1858947" cy="931181"/>
          </a:xfrm>
          <a:prstGeom prst="rect">
            <a:avLst/>
          </a:prstGeom>
        </p:spPr>
      </p:pic>
      <p:pic>
        <p:nvPicPr>
          <p:cNvPr id="34" name="Picture 33">
            <a:extLst>
              <a:ext uri="{FF2B5EF4-FFF2-40B4-BE49-F238E27FC236}">
                <a16:creationId xmlns:a16="http://schemas.microsoft.com/office/drawing/2014/main" id="{6A75D805-8EAB-3FB7-BD32-0B2706672F8B}"/>
              </a:ext>
            </a:extLst>
          </p:cNvPr>
          <p:cNvPicPr>
            <a:picLocks noChangeAspect="1"/>
          </p:cNvPicPr>
          <p:nvPr/>
        </p:nvPicPr>
        <p:blipFill>
          <a:blip r:embed="rId7"/>
          <a:srcRect l="54123" t="1818" r="-773" b="-1818"/>
          <a:stretch>
            <a:fillRect/>
          </a:stretch>
        </p:blipFill>
        <p:spPr>
          <a:xfrm>
            <a:off x="3189578" y="4320257"/>
            <a:ext cx="1858947" cy="931181"/>
          </a:xfrm>
          <a:prstGeom prst="rect">
            <a:avLst/>
          </a:prstGeom>
        </p:spPr>
      </p:pic>
      <p:pic>
        <p:nvPicPr>
          <p:cNvPr id="36" name="Picture 35">
            <a:extLst>
              <a:ext uri="{FF2B5EF4-FFF2-40B4-BE49-F238E27FC236}">
                <a16:creationId xmlns:a16="http://schemas.microsoft.com/office/drawing/2014/main" id="{82D83D57-3947-D387-F3A3-03E6CC3CDB4B}"/>
              </a:ext>
            </a:extLst>
          </p:cNvPr>
          <p:cNvPicPr>
            <a:picLocks noChangeAspect="1"/>
          </p:cNvPicPr>
          <p:nvPr/>
        </p:nvPicPr>
        <p:blipFill>
          <a:blip r:embed="rId8"/>
          <a:stretch>
            <a:fillRect/>
          </a:stretch>
        </p:blipFill>
        <p:spPr>
          <a:xfrm>
            <a:off x="699624" y="2564340"/>
            <a:ext cx="2280718" cy="3350686"/>
          </a:xfrm>
          <a:prstGeom prst="rect">
            <a:avLst/>
          </a:prstGeom>
        </p:spPr>
      </p:pic>
      <p:sp>
        <p:nvSpPr>
          <p:cNvPr id="2" name="Content Placeholder 2">
            <a:extLst>
              <a:ext uri="{FF2B5EF4-FFF2-40B4-BE49-F238E27FC236}">
                <a16:creationId xmlns:a16="http://schemas.microsoft.com/office/drawing/2014/main" id="{50533C13-8A64-70BA-939A-DF74F0BAC968}"/>
              </a:ext>
            </a:extLst>
          </p:cNvPr>
          <p:cNvSpPr txBox="1">
            <a:spLocks/>
          </p:cNvSpPr>
          <p:nvPr/>
        </p:nvSpPr>
        <p:spPr>
          <a:xfrm>
            <a:off x="435325" y="5914609"/>
            <a:ext cx="8388737" cy="4760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i="1">
                <a:latin typeface="Arial" panose="020B0604020202020204" pitchFamily="34" charset="0"/>
                <a:cs typeface="Arial" panose="020B0604020202020204" pitchFamily="34" charset="0"/>
              </a:rPr>
              <a:t>*Leading factors shown represent all large vehicle involved fatalities and serious injuries, not exclusively factors attributed to large vehicle drivers. Data includes contributing factors from all parties involved in crashes with large vehicles.</a:t>
            </a:r>
          </a:p>
        </p:txBody>
      </p:sp>
    </p:spTree>
    <p:extLst>
      <p:ext uri="{BB962C8B-B14F-4D97-AF65-F5344CB8AC3E}">
        <p14:creationId xmlns:p14="http://schemas.microsoft.com/office/powerpoint/2010/main" val="302265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AA497-584B-E8F4-AA2E-4B08B2638A3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7C27E0-011D-F8EB-09EF-1A603ED7AE53}"/>
              </a:ext>
            </a:extLst>
          </p:cNvPr>
          <p:cNvSpPr>
            <a:spLocks noGrp="1"/>
          </p:cNvSpPr>
          <p:nvPr>
            <p:ph type="sldNum" sz="quarter" idx="12"/>
          </p:nvPr>
        </p:nvSpPr>
        <p:spPr>
          <a:xfrm>
            <a:off x="418931" y="6410801"/>
            <a:ext cx="404029" cy="230030"/>
          </a:xfrm>
        </p:spPr>
        <p:txBody>
          <a:bodyPr/>
          <a:lstStyle/>
          <a:p>
            <a:fld id="{26CAE072-DDD9-4871-B0A9-F03AFFEA00EE}" type="slidenum">
              <a:rPr lang="en-US" smtClean="0"/>
              <a:t>13</a:t>
            </a:fld>
            <a:endParaRPr lang="en-US"/>
          </a:p>
        </p:txBody>
      </p:sp>
      <p:sp>
        <p:nvSpPr>
          <p:cNvPr id="5" name="Text Placeholder 4">
            <a:extLst>
              <a:ext uri="{FF2B5EF4-FFF2-40B4-BE49-F238E27FC236}">
                <a16:creationId xmlns:a16="http://schemas.microsoft.com/office/drawing/2014/main" id="{50136AED-839F-F658-5B05-CFA0C61C4E46}"/>
              </a:ext>
            </a:extLst>
          </p:cNvPr>
          <p:cNvSpPr>
            <a:spLocks noGrp="1"/>
          </p:cNvSpPr>
          <p:nvPr>
            <p:ph type="body" sz="quarter" idx="13"/>
          </p:nvPr>
        </p:nvSpPr>
        <p:spPr/>
        <p:txBody>
          <a:bodyPr vert="horz" lIns="91440" tIns="45720" rIns="91440" bIns="45720" rtlCol="0" anchor="t">
            <a:normAutofit lnSpcReduction="10000"/>
          </a:bodyPr>
          <a:lstStyle/>
          <a:p>
            <a:r>
              <a:rPr lang="en-US">
                <a:latin typeface="Arial"/>
                <a:ea typeface="+mn-lt"/>
                <a:cs typeface="+mn-lt"/>
              </a:rPr>
              <a:t>Applying the Safe System Approach to Safe Speeds / Safe Vehicles</a:t>
            </a:r>
            <a:endParaRPr lang="en-US">
              <a:latin typeface="Arial"/>
            </a:endParaRPr>
          </a:p>
        </p:txBody>
      </p:sp>
      <p:sp>
        <p:nvSpPr>
          <p:cNvPr id="2" name="Title 1">
            <a:extLst>
              <a:ext uri="{FF2B5EF4-FFF2-40B4-BE49-F238E27FC236}">
                <a16:creationId xmlns:a16="http://schemas.microsoft.com/office/drawing/2014/main" id="{FD285072-4AE1-3A13-5EA9-1FC95AD4B0C3}"/>
              </a:ext>
            </a:extLst>
          </p:cNvPr>
          <p:cNvSpPr>
            <a:spLocks noGrp="1"/>
          </p:cNvSpPr>
          <p:nvPr>
            <p:ph type="title"/>
          </p:nvPr>
        </p:nvSpPr>
        <p:spPr>
          <a:xfrm>
            <a:off x="418931" y="1264127"/>
            <a:ext cx="8496469" cy="405873"/>
          </a:xfrm>
        </p:spPr>
        <p:txBody>
          <a:bodyPr/>
          <a:lstStyle/>
          <a:p>
            <a:r>
              <a:rPr lang="en-US">
                <a:latin typeface="Arial" panose="020B0604020202020204" pitchFamily="34" charset="0"/>
                <a:cs typeface="Arial" panose="020B0604020202020204" pitchFamily="34" charset="0"/>
              </a:rPr>
              <a:t>Applying the Safe System Approach</a:t>
            </a:r>
          </a:p>
        </p:txBody>
      </p:sp>
      <p:sp>
        <p:nvSpPr>
          <p:cNvPr id="3" name="Content Placeholder 2">
            <a:extLst>
              <a:ext uri="{FF2B5EF4-FFF2-40B4-BE49-F238E27FC236}">
                <a16:creationId xmlns:a16="http://schemas.microsoft.com/office/drawing/2014/main" id="{BCC73717-729C-B644-D22E-0CB6BD524B3E}"/>
              </a:ext>
            </a:extLst>
          </p:cNvPr>
          <p:cNvSpPr>
            <a:spLocks noGrp="1"/>
          </p:cNvSpPr>
          <p:nvPr>
            <p:ph idx="1"/>
          </p:nvPr>
        </p:nvSpPr>
        <p:spPr>
          <a:xfrm>
            <a:off x="418931" y="1903839"/>
            <a:ext cx="4288535" cy="4273123"/>
          </a:xfrm>
        </p:spPr>
        <p:txBody>
          <a:bodyPr/>
          <a:lstStyle/>
          <a:p>
            <a:r>
              <a:rPr lang="en-US" dirty="0">
                <a:latin typeface="Arial" panose="020B0604020202020204" pitchFamily="34" charset="0"/>
                <a:cs typeface="Arial" panose="020B0604020202020204" pitchFamily="34" charset="0"/>
              </a:rPr>
              <a:t>How does SSA apply to this emphasis area?</a:t>
            </a:r>
          </a:p>
        </p:txBody>
      </p:sp>
      <p:grpSp>
        <p:nvGrpSpPr>
          <p:cNvPr id="6" name="Group 5" descr="Graphic of a spedometer.">
            <a:extLst>
              <a:ext uri="{FF2B5EF4-FFF2-40B4-BE49-F238E27FC236}">
                <a16:creationId xmlns:a16="http://schemas.microsoft.com/office/drawing/2014/main" id="{B545E624-B843-749F-2092-2A46B37AB492}"/>
              </a:ext>
            </a:extLst>
          </p:cNvPr>
          <p:cNvGrpSpPr/>
          <p:nvPr/>
        </p:nvGrpSpPr>
        <p:grpSpPr>
          <a:xfrm>
            <a:off x="480465" y="3172968"/>
            <a:ext cx="1636768" cy="1064300"/>
            <a:chOff x="453541" y="3655916"/>
            <a:chExt cx="2034575" cy="1322972"/>
          </a:xfrm>
        </p:grpSpPr>
        <p:sp>
          <p:nvSpPr>
            <p:cNvPr id="8" name="Title 1">
              <a:extLst>
                <a:ext uri="{FF2B5EF4-FFF2-40B4-BE49-F238E27FC236}">
                  <a16:creationId xmlns:a16="http://schemas.microsoft.com/office/drawing/2014/main" id="{2321EF4F-503E-8F53-45F2-C6EFB7D12954}"/>
                </a:ext>
              </a:extLst>
            </p:cNvPr>
            <p:cNvSpPr txBox="1">
              <a:spLocks/>
            </p:cNvSpPr>
            <p:nvPr/>
          </p:nvSpPr>
          <p:spPr>
            <a:xfrm>
              <a:off x="453541" y="4698545"/>
              <a:ext cx="2034575" cy="2803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1200">
                  <a:solidFill>
                    <a:srgbClr val="110F0D"/>
                  </a:solidFill>
                  <a:latin typeface="Arial" panose="020B0604020202020204" pitchFamily="34" charset="0"/>
                  <a:cs typeface="Arial" panose="020B0604020202020204" pitchFamily="34" charset="0"/>
                </a:rPr>
                <a:t>Speed Related</a:t>
              </a:r>
              <a:endParaRPr lang="en-US" sz="800">
                <a:solidFill>
                  <a:srgbClr val="110F0D"/>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39CBF3F-340C-2D88-A553-4D18944D7013}"/>
                </a:ext>
              </a:extLst>
            </p:cNvPr>
            <p:cNvPicPr>
              <a:picLocks noChangeAspect="1"/>
            </p:cNvPicPr>
            <p:nvPr/>
          </p:nvPicPr>
          <p:blipFill>
            <a:blip r:embed="rId2"/>
            <a:stretch>
              <a:fillRect/>
            </a:stretch>
          </p:blipFill>
          <p:spPr>
            <a:xfrm>
              <a:off x="739883" y="3655916"/>
              <a:ext cx="1504389" cy="890644"/>
            </a:xfrm>
            <a:prstGeom prst="rect">
              <a:avLst/>
            </a:prstGeom>
          </p:spPr>
        </p:pic>
      </p:grpSp>
      <p:grpSp>
        <p:nvGrpSpPr>
          <p:cNvPr id="10" name="Group 9" descr="Graphic of two cars. One car is behind the other with a censored text box.">
            <a:extLst>
              <a:ext uri="{FF2B5EF4-FFF2-40B4-BE49-F238E27FC236}">
                <a16:creationId xmlns:a16="http://schemas.microsoft.com/office/drawing/2014/main" id="{A91D07BE-B5C2-4F41-F45B-0AB79BEF0DA7}"/>
              </a:ext>
            </a:extLst>
          </p:cNvPr>
          <p:cNvGrpSpPr/>
          <p:nvPr/>
        </p:nvGrpSpPr>
        <p:grpSpPr>
          <a:xfrm>
            <a:off x="480465" y="4595121"/>
            <a:ext cx="1780588" cy="1505705"/>
            <a:chOff x="2547846" y="3332313"/>
            <a:chExt cx="2213350" cy="1871658"/>
          </a:xfrm>
        </p:grpSpPr>
        <p:sp>
          <p:nvSpPr>
            <p:cNvPr id="11" name="Title 1">
              <a:extLst>
                <a:ext uri="{FF2B5EF4-FFF2-40B4-BE49-F238E27FC236}">
                  <a16:creationId xmlns:a16="http://schemas.microsoft.com/office/drawing/2014/main" id="{65861973-AB74-166E-5EF9-23F8DDCE54F9}"/>
                </a:ext>
              </a:extLst>
            </p:cNvPr>
            <p:cNvSpPr txBox="1">
              <a:spLocks/>
            </p:cNvSpPr>
            <p:nvPr/>
          </p:nvSpPr>
          <p:spPr>
            <a:xfrm>
              <a:off x="2547846" y="4923628"/>
              <a:ext cx="2213350" cy="2803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1200">
                  <a:solidFill>
                    <a:srgbClr val="110F0D"/>
                  </a:solidFill>
                  <a:latin typeface="Arial" panose="020B0604020202020204" pitchFamily="34" charset="0"/>
                  <a:cs typeface="Arial" panose="020B0604020202020204" pitchFamily="34" charset="0"/>
                </a:rPr>
                <a:t>Erratic/Reckless/</a:t>
              </a:r>
              <a:br>
                <a:rPr lang="en-US" sz="1200">
                  <a:solidFill>
                    <a:srgbClr val="110F0D"/>
                  </a:solidFill>
                  <a:latin typeface="Arial" panose="020B0604020202020204" pitchFamily="34" charset="0"/>
                  <a:cs typeface="Arial" panose="020B0604020202020204" pitchFamily="34" charset="0"/>
                </a:rPr>
              </a:br>
              <a:r>
                <a:rPr lang="en-US" sz="1200">
                  <a:solidFill>
                    <a:srgbClr val="110F0D"/>
                  </a:solidFill>
                  <a:latin typeface="Arial" panose="020B0604020202020204" pitchFamily="34" charset="0"/>
                  <a:cs typeface="Arial" panose="020B0604020202020204" pitchFamily="34" charset="0"/>
                </a:rPr>
                <a:t>Negligent/Aggressive</a:t>
              </a:r>
              <a:endParaRPr lang="en-US" sz="800">
                <a:solidFill>
                  <a:srgbClr val="110F0D"/>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A47483A-2695-C677-5578-6DA9A75F1184}"/>
                </a:ext>
              </a:extLst>
            </p:cNvPr>
            <p:cNvPicPr>
              <a:picLocks noChangeAspect="1"/>
            </p:cNvPicPr>
            <p:nvPr/>
          </p:nvPicPr>
          <p:blipFill>
            <a:blip r:embed="rId3"/>
            <a:stretch>
              <a:fillRect/>
            </a:stretch>
          </p:blipFill>
          <p:spPr>
            <a:xfrm>
              <a:off x="3052726" y="3332313"/>
              <a:ext cx="1346256" cy="1245467"/>
            </a:xfrm>
            <a:prstGeom prst="rect">
              <a:avLst/>
            </a:prstGeom>
          </p:spPr>
        </p:pic>
      </p:grpSp>
      <p:grpSp>
        <p:nvGrpSpPr>
          <p:cNvPr id="13" name="Group 12" descr="Graphic of a lightbulb with a gear on the inside">
            <a:extLst>
              <a:ext uri="{FF2B5EF4-FFF2-40B4-BE49-F238E27FC236}">
                <a16:creationId xmlns:a16="http://schemas.microsoft.com/office/drawing/2014/main" id="{10D58C59-8C0D-F746-6665-B14453482E8D}"/>
              </a:ext>
            </a:extLst>
          </p:cNvPr>
          <p:cNvGrpSpPr/>
          <p:nvPr/>
        </p:nvGrpSpPr>
        <p:grpSpPr>
          <a:xfrm>
            <a:off x="2523451" y="4703047"/>
            <a:ext cx="1636768" cy="1397779"/>
            <a:chOff x="6665551" y="3429000"/>
            <a:chExt cx="2034575" cy="1737502"/>
          </a:xfrm>
        </p:grpSpPr>
        <p:sp>
          <p:nvSpPr>
            <p:cNvPr id="14" name="Title 1">
              <a:extLst>
                <a:ext uri="{FF2B5EF4-FFF2-40B4-BE49-F238E27FC236}">
                  <a16:creationId xmlns:a16="http://schemas.microsoft.com/office/drawing/2014/main" id="{8C4BDD57-9AB8-49D6-5DF7-5F9E7919D5A2}"/>
                </a:ext>
              </a:extLst>
            </p:cNvPr>
            <p:cNvSpPr txBox="1">
              <a:spLocks/>
            </p:cNvSpPr>
            <p:nvPr/>
          </p:nvSpPr>
          <p:spPr>
            <a:xfrm>
              <a:off x="6665551" y="4886159"/>
              <a:ext cx="2034575" cy="2803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1200">
                  <a:solidFill>
                    <a:srgbClr val="110F0D"/>
                  </a:solidFill>
                  <a:latin typeface="Arial" panose="020B0604020202020204" pitchFamily="34" charset="0"/>
                  <a:cs typeface="Arial" panose="020B0604020202020204" pitchFamily="34" charset="0"/>
                </a:rPr>
                <a:t>Emerging Technologies</a:t>
              </a:r>
              <a:endParaRPr lang="en-US" sz="800">
                <a:solidFill>
                  <a:srgbClr val="110F0D"/>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62D64DE-95C5-4A56-FD85-CF5154FFA038}"/>
                </a:ext>
              </a:extLst>
            </p:cNvPr>
            <p:cNvPicPr>
              <a:picLocks noChangeAspect="1"/>
            </p:cNvPicPr>
            <p:nvPr/>
          </p:nvPicPr>
          <p:blipFill>
            <a:blip r:embed="rId4"/>
            <a:stretch>
              <a:fillRect/>
            </a:stretch>
          </p:blipFill>
          <p:spPr>
            <a:xfrm>
              <a:off x="7081539" y="3429000"/>
              <a:ext cx="1137480" cy="1146297"/>
            </a:xfrm>
            <a:prstGeom prst="rect">
              <a:avLst/>
            </a:prstGeom>
          </p:spPr>
        </p:pic>
      </p:grpSp>
      <p:grpSp>
        <p:nvGrpSpPr>
          <p:cNvPr id="16" name="Group 15" descr="Graphic of a large vehicle front and a side view of a dump truck">
            <a:extLst>
              <a:ext uri="{FF2B5EF4-FFF2-40B4-BE49-F238E27FC236}">
                <a16:creationId xmlns:a16="http://schemas.microsoft.com/office/drawing/2014/main" id="{AB054A1D-6532-D03F-59DE-9C80A3C25885}"/>
              </a:ext>
            </a:extLst>
          </p:cNvPr>
          <p:cNvGrpSpPr/>
          <p:nvPr/>
        </p:nvGrpSpPr>
        <p:grpSpPr>
          <a:xfrm>
            <a:off x="2309592" y="3221068"/>
            <a:ext cx="2022009" cy="1095204"/>
            <a:chOff x="4398982" y="3634375"/>
            <a:chExt cx="2513447" cy="1361387"/>
          </a:xfrm>
        </p:grpSpPr>
        <p:sp>
          <p:nvSpPr>
            <p:cNvPr id="17" name="Title 1">
              <a:extLst>
                <a:ext uri="{FF2B5EF4-FFF2-40B4-BE49-F238E27FC236}">
                  <a16:creationId xmlns:a16="http://schemas.microsoft.com/office/drawing/2014/main" id="{03F70BAE-23E1-BE6F-F18D-1C288F781731}"/>
                </a:ext>
              </a:extLst>
            </p:cNvPr>
            <p:cNvSpPr txBox="1">
              <a:spLocks/>
            </p:cNvSpPr>
            <p:nvPr/>
          </p:nvSpPr>
          <p:spPr>
            <a:xfrm>
              <a:off x="4729576" y="4715419"/>
              <a:ext cx="2034575" cy="2803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1200">
                  <a:solidFill>
                    <a:srgbClr val="110F0D"/>
                  </a:solidFill>
                  <a:latin typeface="Arial" panose="020B0604020202020204" pitchFamily="34" charset="0"/>
                  <a:cs typeface="Arial" panose="020B0604020202020204" pitchFamily="34" charset="0"/>
                </a:rPr>
                <a:t>Large Vehicle</a:t>
              </a:r>
              <a:endParaRPr lang="en-US" sz="800">
                <a:solidFill>
                  <a:srgbClr val="110F0D"/>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09E82FAF-D0CC-C377-1A20-7651B0458686}"/>
                </a:ext>
              </a:extLst>
            </p:cNvPr>
            <p:cNvPicPr>
              <a:picLocks noChangeAspect="1"/>
            </p:cNvPicPr>
            <p:nvPr/>
          </p:nvPicPr>
          <p:blipFill>
            <a:blip r:embed="rId5"/>
            <a:stretch>
              <a:fillRect/>
            </a:stretch>
          </p:blipFill>
          <p:spPr>
            <a:xfrm>
              <a:off x="4398982" y="3634375"/>
              <a:ext cx="2513447" cy="1026463"/>
            </a:xfrm>
            <a:prstGeom prst="rect">
              <a:avLst/>
            </a:prstGeom>
          </p:spPr>
        </p:pic>
      </p:grpSp>
      <p:pic>
        <p:nvPicPr>
          <p:cNvPr id="19" name="Picture 4" descr="FHWA Safety Programs | FHWA">
            <a:extLst>
              <a:ext uri="{FF2B5EF4-FFF2-40B4-BE49-F238E27FC236}">
                <a16:creationId xmlns:a16="http://schemas.microsoft.com/office/drawing/2014/main" id="{CBE8E2BC-44F8-E61A-1D57-C18292AE72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9266" y="1818766"/>
            <a:ext cx="4456134" cy="445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625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CEC2-AEE5-6380-3BA5-FCE02626136A}"/>
              </a:ext>
            </a:extLst>
          </p:cNvPr>
          <p:cNvSpPr>
            <a:spLocks noGrp="1"/>
          </p:cNvSpPr>
          <p:nvPr>
            <p:ph type="title"/>
          </p:nvPr>
        </p:nvSpPr>
        <p:spPr>
          <a:xfrm>
            <a:off x="418931" y="1355877"/>
            <a:ext cx="8318219" cy="702015"/>
          </a:xfrm>
        </p:spPr>
        <p:txBody>
          <a:bodyPr/>
          <a:lstStyle/>
          <a:p>
            <a:r>
              <a:rPr lang="en-US">
                <a:latin typeface="Arial" panose="020B0604020202020204" pitchFamily="34" charset="0"/>
                <a:cs typeface="Arial" panose="020B0604020202020204" pitchFamily="34" charset="0"/>
              </a:rPr>
              <a:t>Safe Speeds / Safe Vehicles – 2020 Strategies</a:t>
            </a:r>
          </a:p>
        </p:txBody>
      </p:sp>
      <p:sp>
        <p:nvSpPr>
          <p:cNvPr id="3" name="Content Placeholder 2">
            <a:extLst>
              <a:ext uri="{FF2B5EF4-FFF2-40B4-BE49-F238E27FC236}">
                <a16:creationId xmlns:a16="http://schemas.microsoft.com/office/drawing/2014/main" id="{DB7A37D2-1306-323E-F8BB-A11726DABBD8}"/>
              </a:ext>
            </a:extLst>
          </p:cNvPr>
          <p:cNvSpPr>
            <a:spLocks noGrp="1"/>
          </p:cNvSpPr>
          <p:nvPr>
            <p:ph idx="1"/>
          </p:nvPr>
        </p:nvSpPr>
        <p:spPr>
          <a:xfrm>
            <a:off x="418932" y="2292040"/>
            <a:ext cx="8318220" cy="3976361"/>
          </a:xfrm>
        </p:spPr>
        <p:txBody>
          <a:bodyPr/>
          <a:lstStyle/>
          <a:p>
            <a:r>
              <a:rPr lang="en-US" dirty="0">
                <a:latin typeface="Arial" panose="020B0604020202020204" pitchFamily="34" charset="0"/>
                <a:cs typeface="Arial" panose="020B0604020202020204" pitchFamily="34" charset="0"/>
              </a:rPr>
              <a:t>Not an Emphasis Area in the 2020 CHSP</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0B31839-FECB-9504-5A8B-0ABD333E18E0}"/>
              </a:ext>
            </a:extLst>
          </p:cNvPr>
          <p:cNvSpPr>
            <a:spLocks noGrp="1"/>
          </p:cNvSpPr>
          <p:nvPr>
            <p:ph type="sldNum" sz="quarter" idx="12"/>
          </p:nvPr>
        </p:nvSpPr>
        <p:spPr>
          <a:xfrm>
            <a:off x="418931" y="6410800"/>
            <a:ext cx="358309" cy="264320"/>
          </a:xfrm>
        </p:spPr>
        <p:txBody>
          <a:bodyPr/>
          <a:lstStyle/>
          <a:p>
            <a:fld id="{26CAE072-DDD9-4871-B0A9-F03AFFEA00EE}" type="slidenum">
              <a:rPr lang="en-US" smtClean="0"/>
              <a:t>14</a:t>
            </a:fld>
            <a:endParaRPr lang="en-US"/>
          </a:p>
        </p:txBody>
      </p:sp>
      <p:sp>
        <p:nvSpPr>
          <p:cNvPr id="5" name="Text Placeholder 4">
            <a:extLst>
              <a:ext uri="{FF2B5EF4-FFF2-40B4-BE49-F238E27FC236}">
                <a16:creationId xmlns:a16="http://schemas.microsoft.com/office/drawing/2014/main" id="{0B744624-9425-841F-01C8-4E868361783D}"/>
              </a:ext>
            </a:extLst>
          </p:cNvPr>
          <p:cNvSpPr>
            <a:spLocks noGrp="1"/>
          </p:cNvSpPr>
          <p:nvPr>
            <p:ph type="body" sz="quarter" idx="13"/>
          </p:nvPr>
        </p:nvSpPr>
        <p:spPr/>
        <p:txBody>
          <a:bodyPr>
            <a:normAutofit lnSpcReduction="10000"/>
          </a:bodyPr>
          <a:lstStyle/>
          <a:p>
            <a:r>
              <a:rPr lang="en-US">
                <a:latin typeface="Arial" panose="020B0604020202020204" pitchFamily="34" charset="0"/>
                <a:cs typeface="Arial" panose="020B0604020202020204" pitchFamily="34" charset="0"/>
              </a:rPr>
              <a:t>2020 CHSP Strategies – Safe Speeds &amp; Safe Vehicles </a:t>
            </a:r>
          </a:p>
        </p:txBody>
      </p:sp>
    </p:spTree>
    <p:extLst>
      <p:ext uri="{BB962C8B-B14F-4D97-AF65-F5344CB8AC3E}">
        <p14:creationId xmlns:p14="http://schemas.microsoft.com/office/powerpoint/2010/main" val="424333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48145-DC51-55C6-4B3B-690A2B1B60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A90195-F67F-7602-A941-88051B4B7AEF}"/>
              </a:ext>
            </a:extLst>
          </p:cNvPr>
          <p:cNvSpPr>
            <a:spLocks noGrp="1"/>
          </p:cNvSpPr>
          <p:nvPr>
            <p:ph type="sldNum" sz="quarter" idx="12"/>
          </p:nvPr>
        </p:nvSpPr>
        <p:spPr/>
        <p:txBody>
          <a:bodyPr/>
          <a:lstStyle/>
          <a:p>
            <a:fld id="{26CAE072-DDD9-4871-B0A9-F03AFFEA00EE}" type="slidenum">
              <a:rPr lang="en-US" smtClean="0"/>
              <a:t>15</a:t>
            </a:fld>
            <a:endParaRPr lang="en-US"/>
          </a:p>
        </p:txBody>
      </p:sp>
      <p:sp>
        <p:nvSpPr>
          <p:cNvPr id="5" name="Text Placeholder 4">
            <a:extLst>
              <a:ext uri="{FF2B5EF4-FFF2-40B4-BE49-F238E27FC236}">
                <a16:creationId xmlns:a16="http://schemas.microsoft.com/office/drawing/2014/main" id="{75B2D089-4029-101B-7272-BA35A541F61C}"/>
              </a:ext>
            </a:extLst>
          </p:cNvPr>
          <p:cNvSpPr>
            <a:spLocks noGrp="1"/>
          </p:cNvSpPr>
          <p:nvPr>
            <p:ph type="body" sz="quarter" idx="13"/>
          </p:nvPr>
        </p:nvSpPr>
        <p:spPr/>
        <p:txBody>
          <a:bodyPr>
            <a:normAutofit lnSpcReduction="10000"/>
          </a:bodyPr>
          <a:lstStyle/>
          <a:p>
            <a:r>
              <a:rPr lang="en-US">
                <a:latin typeface="Arial" panose="020B0604020202020204" pitchFamily="34" charset="0"/>
                <a:cs typeface="Arial" panose="020B0604020202020204" pitchFamily="34" charset="0"/>
              </a:rPr>
              <a:t>2020 CHSP Strategies – National Strategies for Safe Speeds</a:t>
            </a:r>
          </a:p>
        </p:txBody>
      </p:sp>
      <p:sp>
        <p:nvSpPr>
          <p:cNvPr id="2" name="Title 1">
            <a:extLst>
              <a:ext uri="{FF2B5EF4-FFF2-40B4-BE49-F238E27FC236}">
                <a16:creationId xmlns:a16="http://schemas.microsoft.com/office/drawing/2014/main" id="{F06E6F52-6D17-C3BF-B6E8-C69D5D0CC849}"/>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National Strategies for Safe Speeds</a:t>
            </a:r>
          </a:p>
        </p:txBody>
      </p:sp>
      <p:sp>
        <p:nvSpPr>
          <p:cNvPr id="3" name="Content Placeholder 2">
            <a:extLst>
              <a:ext uri="{FF2B5EF4-FFF2-40B4-BE49-F238E27FC236}">
                <a16:creationId xmlns:a16="http://schemas.microsoft.com/office/drawing/2014/main" id="{6D85A341-7177-9045-0123-E762A930EC03}"/>
              </a:ext>
            </a:extLst>
          </p:cNvPr>
          <p:cNvSpPr>
            <a:spLocks noGrp="1"/>
          </p:cNvSpPr>
          <p:nvPr>
            <p:ph idx="1"/>
          </p:nvPr>
        </p:nvSpPr>
        <p:spPr/>
        <p:txBody>
          <a:bodyPr/>
          <a:lstStyle/>
          <a:p>
            <a:pPr marL="457200" indent="-457200">
              <a:buFont typeface="+mj-lt"/>
              <a:buAutoNum type="arabicPeriod"/>
            </a:pPr>
            <a:r>
              <a:rPr lang="en-US" dirty="0">
                <a:latin typeface="Arial" panose="020B0604020202020204" pitchFamily="34" charset="0"/>
                <a:cs typeface="Arial" panose="020B0604020202020204" pitchFamily="34" charset="0"/>
              </a:rPr>
              <a:t>Implement a robust speed management program.</a:t>
            </a:r>
          </a:p>
          <a:p>
            <a:pPr marL="457200" indent="-457200">
              <a:buFont typeface="+mj-lt"/>
              <a:buAutoNum type="arabicPeriod"/>
            </a:pPr>
            <a:r>
              <a:rPr lang="en-US" dirty="0">
                <a:latin typeface="Arial" panose="020B0604020202020204" pitchFamily="34" charset="0"/>
                <a:cs typeface="Arial" panose="020B0604020202020204" pitchFamily="34" charset="0"/>
              </a:rPr>
              <a:t>Improve information available for speed limit setting.</a:t>
            </a:r>
          </a:p>
          <a:p>
            <a:pPr marL="457200" indent="-457200">
              <a:buFont typeface="+mj-lt"/>
              <a:buAutoNum type="arabicPeriod"/>
            </a:pPr>
            <a:r>
              <a:rPr lang="en-US" dirty="0">
                <a:latin typeface="Arial" panose="020B0604020202020204" pitchFamily="34" charset="0"/>
                <a:cs typeface="Arial" panose="020B0604020202020204" pitchFamily="34" charset="0"/>
              </a:rPr>
              <a:t>Provide noteworthy practices on re-engineering roads to slow down vehicles.</a:t>
            </a:r>
          </a:p>
          <a:p>
            <a:pPr marL="457200" indent="-457200">
              <a:buFont typeface="+mj-lt"/>
              <a:buAutoNum type="arabicPeriod"/>
            </a:pPr>
            <a:r>
              <a:rPr lang="en-US" dirty="0">
                <a:latin typeface="Arial" panose="020B0604020202020204" pitchFamily="34" charset="0"/>
                <a:cs typeface="Arial" panose="020B0604020202020204" pitchFamily="34" charset="0"/>
              </a:rPr>
              <a:t>Develop education materials about speed safety cameras as Proven Safety Countermeasure.</a:t>
            </a: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34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DDD78-8EC1-B83D-67AE-DBC8DBD79D8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898F38-9B39-A96C-F4FE-988DA12BF903}"/>
              </a:ext>
            </a:extLst>
          </p:cNvPr>
          <p:cNvSpPr>
            <a:spLocks noGrp="1"/>
          </p:cNvSpPr>
          <p:nvPr>
            <p:ph type="sldNum" sz="quarter" idx="12"/>
          </p:nvPr>
        </p:nvSpPr>
        <p:spPr/>
        <p:txBody>
          <a:bodyPr/>
          <a:lstStyle/>
          <a:p>
            <a:fld id="{26CAE072-DDD9-4871-B0A9-F03AFFEA00EE}" type="slidenum">
              <a:rPr lang="en-US" smtClean="0"/>
              <a:t>16</a:t>
            </a:fld>
            <a:endParaRPr lang="en-US"/>
          </a:p>
        </p:txBody>
      </p:sp>
      <p:sp>
        <p:nvSpPr>
          <p:cNvPr id="5" name="Text Placeholder 4">
            <a:extLst>
              <a:ext uri="{FF2B5EF4-FFF2-40B4-BE49-F238E27FC236}">
                <a16:creationId xmlns:a16="http://schemas.microsoft.com/office/drawing/2014/main" id="{877B7C02-D5E6-F251-B7EF-0824A75BFB29}"/>
              </a:ext>
            </a:extLst>
          </p:cNvPr>
          <p:cNvSpPr>
            <a:spLocks noGrp="1"/>
          </p:cNvSpPr>
          <p:nvPr>
            <p:ph type="body" sz="quarter" idx="13"/>
          </p:nvPr>
        </p:nvSpPr>
        <p:spPr/>
        <p:txBody>
          <a:bodyPr>
            <a:normAutofit lnSpcReduction="10000"/>
          </a:bodyPr>
          <a:lstStyle/>
          <a:p>
            <a:r>
              <a:rPr lang="en-US">
                <a:latin typeface="Arial" panose="020B0604020202020204" pitchFamily="34" charset="0"/>
                <a:cs typeface="Arial" panose="020B0604020202020204" pitchFamily="34" charset="0"/>
              </a:rPr>
              <a:t>2020 CHSP Strategies – National Strategies for Safe Vehicles</a:t>
            </a:r>
          </a:p>
          <a:p>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C239C34-738A-3ADA-8BD7-C5C59C90B660}"/>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National Strategies for Safe Vehicles</a:t>
            </a:r>
          </a:p>
        </p:txBody>
      </p:sp>
      <p:sp>
        <p:nvSpPr>
          <p:cNvPr id="3" name="Content Placeholder 2">
            <a:extLst>
              <a:ext uri="{FF2B5EF4-FFF2-40B4-BE49-F238E27FC236}">
                <a16:creationId xmlns:a16="http://schemas.microsoft.com/office/drawing/2014/main" id="{604B840C-2144-DB19-979C-1C69ECAE95C6}"/>
              </a:ext>
            </a:extLst>
          </p:cNvPr>
          <p:cNvSpPr>
            <a:spLocks noGrp="1"/>
          </p:cNvSpPr>
          <p:nvPr>
            <p:ph idx="1"/>
          </p:nvPr>
        </p:nvSpPr>
        <p:spPr/>
        <p:txBody>
          <a:bodyPr>
            <a:norm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Encourage the adoption of advanced driver-assistance systems (ADAS) in commercial vehicles, such as automatic emergency braking, lane departure warning, and adaptive cruise control.</a:t>
            </a:r>
          </a:p>
          <a:p>
            <a:pPr marL="457200" indent="-457200">
              <a:buFont typeface="+mj-lt"/>
              <a:buAutoNum type="arabicPeriod"/>
            </a:pPr>
            <a:r>
              <a:rPr lang="en-US" dirty="0">
                <a:latin typeface="Arial" panose="020B0604020202020204" pitchFamily="34" charset="0"/>
                <a:cs typeface="Arial" panose="020B0604020202020204" pitchFamily="34" charset="0"/>
              </a:rPr>
              <a:t>Enforce strong maintenance standards for commercial vehicles related to safety equipment, such as brakes and tires being in good working order.</a:t>
            </a:r>
          </a:p>
          <a:p>
            <a:pPr marL="457200" indent="-457200">
              <a:buFont typeface="+mj-lt"/>
              <a:buAutoNum type="arabicPeriod"/>
            </a:pPr>
            <a:endParaRPr lang="en-US" sz="2800" dirty="0">
              <a:latin typeface="Arial" panose="020B0604020202020204" pitchFamily="34" charset="0"/>
              <a:cs typeface="Arial" panose="020B0604020202020204" pitchFamily="34" charset="0"/>
            </a:endParaRPr>
          </a:p>
          <a:p>
            <a:pPr marL="457200" indent="-457200">
              <a:buFont typeface="+mj-lt"/>
              <a:buAutoNum type="arabicPeriod"/>
            </a:pPr>
            <a:endParaRPr lang="en-US" sz="2800" dirty="0">
              <a:latin typeface="Arial" panose="020B0604020202020204" pitchFamily="34" charset="0"/>
              <a:cs typeface="Arial" panose="020B0604020202020204" pitchFamily="34" charset="0"/>
            </a:endParaRPr>
          </a:p>
          <a:p>
            <a:pPr marL="457200" indent="-457200">
              <a:buFont typeface="+mj-lt"/>
              <a:buAutoNum type="arabicPeriod"/>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33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5C5E6-66B3-D91B-9BEA-D3A1BFE81A2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147A06-4046-5057-FF5A-878DFBA9C194}"/>
              </a:ext>
            </a:extLst>
          </p:cNvPr>
          <p:cNvSpPr>
            <a:spLocks noGrp="1"/>
          </p:cNvSpPr>
          <p:nvPr>
            <p:ph type="sldNum" sz="quarter" idx="12"/>
          </p:nvPr>
        </p:nvSpPr>
        <p:spPr/>
        <p:txBody>
          <a:bodyPr/>
          <a:lstStyle/>
          <a:p>
            <a:fld id="{26CAE072-DDD9-4871-B0A9-F03AFFEA00EE}" type="slidenum">
              <a:rPr lang="en-US" smtClean="0"/>
              <a:t>17</a:t>
            </a:fld>
            <a:endParaRPr lang="en-US"/>
          </a:p>
        </p:txBody>
      </p:sp>
      <p:sp>
        <p:nvSpPr>
          <p:cNvPr id="5" name="Text Placeholder 4">
            <a:extLst>
              <a:ext uri="{FF2B5EF4-FFF2-40B4-BE49-F238E27FC236}">
                <a16:creationId xmlns:a16="http://schemas.microsoft.com/office/drawing/2014/main" id="{0DBD44AE-C054-9EBF-29C3-E9E8FAC3FDBC}"/>
              </a:ext>
            </a:extLst>
          </p:cNvPr>
          <p:cNvSpPr>
            <a:spLocks noGrp="1"/>
          </p:cNvSpPr>
          <p:nvPr>
            <p:ph type="body" sz="quarter" idx="13"/>
          </p:nvPr>
        </p:nvSpPr>
        <p:spPr/>
        <p:txBody>
          <a:bodyPr>
            <a:normAutofit lnSpcReduction="10000"/>
          </a:bodyPr>
          <a:lstStyle/>
          <a:p>
            <a:r>
              <a:rPr lang="en-US">
                <a:latin typeface="Arial" panose="020B0604020202020204" pitchFamily="34" charset="0"/>
                <a:cs typeface="Arial" panose="020B0604020202020204" pitchFamily="34" charset="0"/>
              </a:rPr>
              <a:t>2020 CHSP Strategies – National Strategies for Safe Vehicles</a:t>
            </a:r>
          </a:p>
          <a:p>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41FDA31-C9ED-6EDE-13E7-274C26DE3D1C}"/>
              </a:ext>
            </a:extLst>
          </p:cNvPr>
          <p:cNvSpPr>
            <a:spLocks noGrp="1"/>
          </p:cNvSpPr>
          <p:nvPr>
            <p:ph type="title"/>
          </p:nvPr>
        </p:nvSpPr>
        <p:spPr>
          <a:xfrm>
            <a:off x="418931" y="1264437"/>
            <a:ext cx="8318219" cy="725490"/>
          </a:xfrm>
        </p:spPr>
        <p:txBody>
          <a:bodyPr/>
          <a:lstStyle/>
          <a:p>
            <a:r>
              <a:rPr lang="en-US" dirty="0">
                <a:latin typeface="Arial" panose="020B0604020202020204" pitchFamily="34" charset="0"/>
                <a:cs typeface="Arial" panose="020B0604020202020204" pitchFamily="34" charset="0"/>
              </a:rPr>
              <a:t>National Strategies for Safe Vehicles (Continued)</a:t>
            </a:r>
          </a:p>
        </p:txBody>
      </p:sp>
      <p:sp>
        <p:nvSpPr>
          <p:cNvPr id="3" name="Content Placeholder 2">
            <a:extLst>
              <a:ext uri="{FF2B5EF4-FFF2-40B4-BE49-F238E27FC236}">
                <a16:creationId xmlns:a16="http://schemas.microsoft.com/office/drawing/2014/main" id="{7C9AC183-B09E-8239-D26D-4A9838942756}"/>
              </a:ext>
            </a:extLst>
          </p:cNvPr>
          <p:cNvSpPr>
            <a:spLocks noGrp="1"/>
          </p:cNvSpPr>
          <p:nvPr>
            <p:ph idx="1"/>
          </p:nvPr>
        </p:nvSpPr>
        <p:spPr>
          <a:xfrm>
            <a:off x="418931" y="2224075"/>
            <a:ext cx="8629819" cy="4442949"/>
          </a:xfrm>
        </p:spPr>
        <p:txBody>
          <a:bodyPr>
            <a:normAutofit/>
          </a:bodyPr>
          <a:lstStyle/>
          <a:p>
            <a:pPr marL="0" indent="0">
              <a:buNone/>
            </a:pPr>
            <a:r>
              <a:rPr lang="en-US" sz="2800"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Increase safety refresher and continued educational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course training for maintenance staff.</a:t>
            </a:r>
          </a:p>
          <a:p>
            <a:pPr marL="0" indent="0">
              <a:buNone/>
            </a:pPr>
            <a:r>
              <a:rPr lang="en-US" dirty="0">
                <a:latin typeface="Arial" panose="020B0604020202020204" pitchFamily="34" charset="0"/>
                <a:cs typeface="Arial" panose="020B0604020202020204" pitchFamily="34" charset="0"/>
              </a:rPr>
              <a:t>4.   Develop education materials about motor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vehicle safety standards that save lives, such as:</a:t>
            </a:r>
          </a:p>
          <a:p>
            <a:pPr marL="1371600" lvl="2" indent="-457200">
              <a:buFont typeface="+mj-lt"/>
              <a:buAutoNum type="arabicPeriod"/>
            </a:pPr>
            <a:r>
              <a:rPr lang="en-US" sz="2400" dirty="0">
                <a:latin typeface="Arial" panose="020B0604020202020204" pitchFamily="34" charset="0"/>
                <a:cs typeface="Arial" panose="020B0604020202020204" pitchFamily="34" charset="0"/>
              </a:rPr>
              <a:t>Automatic emergency braking</a:t>
            </a:r>
          </a:p>
          <a:p>
            <a:pPr marL="1371600" lvl="2" indent="-457200">
              <a:buFont typeface="+mj-lt"/>
              <a:buAutoNum type="arabicPeriod"/>
            </a:pPr>
            <a:r>
              <a:rPr lang="en-US" sz="2400" dirty="0">
                <a:latin typeface="Arial" panose="020B0604020202020204" pitchFamily="34" charset="0"/>
                <a:cs typeface="Arial" panose="020B0604020202020204" pitchFamily="34" charset="0"/>
              </a:rPr>
              <a:t>Pedestrian automatic emergency braking</a:t>
            </a:r>
          </a:p>
          <a:p>
            <a:pPr marL="1371600" lvl="2" indent="-457200">
              <a:buFont typeface="+mj-lt"/>
              <a:buAutoNum type="arabicPeriod"/>
            </a:pPr>
            <a:r>
              <a:rPr lang="en-US" sz="2400" dirty="0">
                <a:latin typeface="Arial" panose="020B0604020202020204" pitchFamily="34" charset="0"/>
                <a:cs typeface="Arial" panose="020B0604020202020204" pitchFamily="34" charset="0"/>
              </a:rPr>
              <a:t>Impaired driving detection</a:t>
            </a:r>
          </a:p>
          <a:p>
            <a:pPr marL="1371600" lvl="2" indent="-457200">
              <a:buFont typeface="+mj-lt"/>
              <a:buAutoNum type="arabicPeriod"/>
            </a:pPr>
            <a:r>
              <a:rPr lang="en-US" sz="2400" dirty="0">
                <a:latin typeface="Arial" panose="020B0604020202020204" pitchFamily="34" charset="0"/>
                <a:cs typeface="Arial" panose="020B0604020202020204" pitchFamily="34" charset="0"/>
              </a:rPr>
              <a:t>Distracted driving detection</a:t>
            </a:r>
          </a:p>
          <a:p>
            <a:pPr marL="1371600" lvl="2" indent="-457200">
              <a:buFont typeface="+mj-lt"/>
              <a:buAutoNum type="arabicPeriod"/>
            </a:pPr>
            <a:r>
              <a:rPr lang="en-US" sz="2400" dirty="0">
                <a:latin typeface="Arial" panose="020B0604020202020204" pitchFamily="34" charset="0"/>
                <a:cs typeface="Arial" panose="020B0604020202020204" pitchFamily="34" charset="0"/>
              </a:rPr>
              <a:t>Drowsy driving detection</a:t>
            </a:r>
          </a:p>
          <a:p>
            <a:pPr marL="1371600" lvl="2" indent="-457200">
              <a:buFont typeface="+mj-lt"/>
              <a:buAutoNum type="arabicPeriod"/>
            </a:pPr>
            <a:r>
              <a:rPr lang="en-US" sz="2400" dirty="0">
                <a:latin typeface="Arial" panose="020B0604020202020204" pitchFamily="34" charset="0"/>
                <a:cs typeface="Arial" panose="020B0604020202020204" pitchFamily="34" charset="0"/>
              </a:rPr>
              <a:t>Rear impact guards on newly manufactured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semi trailers</a:t>
            </a: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0376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920B6-6574-6BFE-1B24-0023E4C8DF7B}"/>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6E8FAD09-2F90-9D36-0355-B2D1CD10883E}"/>
              </a:ext>
              <a:ext uri="{C183D7F6-B498-43B3-948B-1728B52AA6E4}">
                <adec:decorative xmlns:adec="http://schemas.microsoft.com/office/drawing/2017/decorative" val="1"/>
              </a:ext>
            </a:extLst>
          </p:cNvPr>
          <p:cNvGrpSpPr/>
          <p:nvPr/>
        </p:nvGrpSpPr>
        <p:grpSpPr>
          <a:xfrm>
            <a:off x="334396" y="4817695"/>
            <a:ext cx="2034575" cy="1322972"/>
            <a:chOff x="453541" y="3655916"/>
            <a:chExt cx="2034575" cy="1322972"/>
          </a:xfrm>
        </p:grpSpPr>
        <p:sp>
          <p:nvSpPr>
            <p:cNvPr id="7" name="Title 1">
              <a:extLst>
                <a:ext uri="{FF2B5EF4-FFF2-40B4-BE49-F238E27FC236}">
                  <a16:creationId xmlns:a16="http://schemas.microsoft.com/office/drawing/2014/main" id="{FDFA2ADE-B7A2-F43C-47C4-81B7D960AD2E}"/>
                </a:ext>
              </a:extLst>
            </p:cNvPr>
            <p:cNvSpPr txBox="1">
              <a:spLocks/>
            </p:cNvSpPr>
            <p:nvPr/>
          </p:nvSpPr>
          <p:spPr>
            <a:xfrm>
              <a:off x="453541" y="4698545"/>
              <a:ext cx="2034575" cy="2803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1400">
                  <a:solidFill>
                    <a:srgbClr val="110F0D"/>
                  </a:solidFill>
                  <a:latin typeface="Arial" panose="020B0604020202020204" pitchFamily="34" charset="0"/>
                  <a:cs typeface="Arial" panose="020B0604020202020204" pitchFamily="34" charset="0"/>
                </a:rPr>
                <a:t>Speed Related</a:t>
              </a:r>
              <a:endParaRPr lang="en-US" sz="900">
                <a:solidFill>
                  <a:srgbClr val="110F0D"/>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950875E-A41D-92C0-83E4-BCAB8E3BCBBA}"/>
                </a:ext>
              </a:extLst>
            </p:cNvPr>
            <p:cNvPicPr>
              <a:picLocks noChangeAspect="1"/>
            </p:cNvPicPr>
            <p:nvPr/>
          </p:nvPicPr>
          <p:blipFill>
            <a:blip r:embed="rId3"/>
            <a:stretch>
              <a:fillRect/>
            </a:stretch>
          </p:blipFill>
          <p:spPr>
            <a:xfrm>
              <a:off x="739883" y="3655916"/>
              <a:ext cx="1504389" cy="890644"/>
            </a:xfrm>
            <a:prstGeom prst="rect">
              <a:avLst/>
            </a:prstGeom>
          </p:spPr>
        </p:pic>
      </p:grpSp>
      <p:grpSp>
        <p:nvGrpSpPr>
          <p:cNvPr id="9" name="Group 8">
            <a:extLst>
              <a:ext uri="{FF2B5EF4-FFF2-40B4-BE49-F238E27FC236}">
                <a16:creationId xmlns:a16="http://schemas.microsoft.com/office/drawing/2014/main" id="{86E3AD85-607C-613C-FBDE-8801EC0180C5}"/>
              </a:ext>
              <a:ext uri="{C183D7F6-B498-43B3-948B-1728B52AA6E4}">
                <adec:decorative xmlns:adec="http://schemas.microsoft.com/office/drawing/2017/decorative" val="1"/>
              </a:ext>
            </a:extLst>
          </p:cNvPr>
          <p:cNvGrpSpPr/>
          <p:nvPr/>
        </p:nvGrpSpPr>
        <p:grpSpPr>
          <a:xfrm>
            <a:off x="2449474" y="4494092"/>
            <a:ext cx="2034575" cy="1845815"/>
            <a:chOff x="2658425" y="3332313"/>
            <a:chExt cx="2034575" cy="1845815"/>
          </a:xfrm>
        </p:grpSpPr>
        <p:sp>
          <p:nvSpPr>
            <p:cNvPr id="10" name="Title 1">
              <a:extLst>
                <a:ext uri="{FF2B5EF4-FFF2-40B4-BE49-F238E27FC236}">
                  <a16:creationId xmlns:a16="http://schemas.microsoft.com/office/drawing/2014/main" id="{1B955C5E-69F5-7DA4-E4A6-22808A441B6E}"/>
                </a:ext>
              </a:extLst>
            </p:cNvPr>
            <p:cNvSpPr txBox="1">
              <a:spLocks/>
            </p:cNvSpPr>
            <p:nvPr/>
          </p:nvSpPr>
          <p:spPr>
            <a:xfrm>
              <a:off x="2658425" y="4897785"/>
              <a:ext cx="2034575" cy="2803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1400">
                  <a:solidFill>
                    <a:srgbClr val="110F0D"/>
                  </a:solidFill>
                  <a:latin typeface="Arial" panose="020B0604020202020204" pitchFamily="34" charset="0"/>
                  <a:cs typeface="Arial" panose="020B0604020202020204" pitchFamily="34" charset="0"/>
                </a:rPr>
                <a:t>Erratic/Reckless/</a:t>
              </a:r>
              <a:br>
                <a:rPr lang="en-US" sz="1400">
                  <a:solidFill>
                    <a:srgbClr val="110F0D"/>
                  </a:solidFill>
                  <a:latin typeface="Arial" panose="020B0604020202020204" pitchFamily="34" charset="0"/>
                  <a:cs typeface="Arial" panose="020B0604020202020204" pitchFamily="34" charset="0"/>
                </a:rPr>
              </a:br>
              <a:r>
                <a:rPr lang="en-US" sz="1400">
                  <a:solidFill>
                    <a:srgbClr val="110F0D"/>
                  </a:solidFill>
                  <a:latin typeface="Arial" panose="020B0604020202020204" pitchFamily="34" charset="0"/>
                  <a:cs typeface="Arial" panose="020B0604020202020204" pitchFamily="34" charset="0"/>
                </a:rPr>
                <a:t>Negligent/Aggressive</a:t>
              </a:r>
              <a:endParaRPr lang="en-US" sz="900">
                <a:solidFill>
                  <a:srgbClr val="110F0D"/>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647E82B-D0FC-377F-B219-DF81E1D0690F}"/>
                </a:ext>
              </a:extLst>
            </p:cNvPr>
            <p:cNvPicPr>
              <a:picLocks noChangeAspect="1"/>
            </p:cNvPicPr>
            <p:nvPr/>
          </p:nvPicPr>
          <p:blipFill>
            <a:blip r:embed="rId4"/>
            <a:stretch>
              <a:fillRect/>
            </a:stretch>
          </p:blipFill>
          <p:spPr>
            <a:xfrm>
              <a:off x="3052726" y="3332313"/>
              <a:ext cx="1346256" cy="1245467"/>
            </a:xfrm>
            <a:prstGeom prst="rect">
              <a:avLst/>
            </a:prstGeom>
          </p:spPr>
        </p:pic>
      </p:grpSp>
      <p:grpSp>
        <p:nvGrpSpPr>
          <p:cNvPr id="12" name="Group 11">
            <a:extLst>
              <a:ext uri="{FF2B5EF4-FFF2-40B4-BE49-F238E27FC236}">
                <a16:creationId xmlns:a16="http://schemas.microsoft.com/office/drawing/2014/main" id="{8BAF6E07-007E-4D74-B2B3-C3417EFD9C88}"/>
              </a:ext>
              <a:ext uri="{C183D7F6-B498-43B3-948B-1728B52AA6E4}">
                <adec:decorative xmlns:adec="http://schemas.microsoft.com/office/drawing/2017/decorative" val="1"/>
              </a:ext>
            </a:extLst>
          </p:cNvPr>
          <p:cNvGrpSpPr/>
          <p:nvPr/>
        </p:nvGrpSpPr>
        <p:grpSpPr>
          <a:xfrm>
            <a:off x="6927406" y="4571729"/>
            <a:ext cx="2034575" cy="1737500"/>
            <a:chOff x="6665551" y="3429000"/>
            <a:chExt cx="2034575" cy="1737500"/>
          </a:xfrm>
        </p:grpSpPr>
        <p:sp>
          <p:nvSpPr>
            <p:cNvPr id="13" name="Title 1">
              <a:extLst>
                <a:ext uri="{FF2B5EF4-FFF2-40B4-BE49-F238E27FC236}">
                  <a16:creationId xmlns:a16="http://schemas.microsoft.com/office/drawing/2014/main" id="{03BC2AC2-3305-382B-3AA9-22AC01D4002A}"/>
                </a:ext>
              </a:extLst>
            </p:cNvPr>
            <p:cNvSpPr txBox="1">
              <a:spLocks/>
            </p:cNvSpPr>
            <p:nvPr/>
          </p:nvSpPr>
          <p:spPr>
            <a:xfrm>
              <a:off x="6665551" y="4886157"/>
              <a:ext cx="2034575" cy="2803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1400">
                  <a:solidFill>
                    <a:srgbClr val="110F0D"/>
                  </a:solidFill>
                  <a:latin typeface="Arial" panose="020B0604020202020204" pitchFamily="34" charset="0"/>
                  <a:cs typeface="Arial" panose="020B0604020202020204" pitchFamily="34" charset="0"/>
                </a:rPr>
                <a:t>Emerging Technologies</a:t>
              </a:r>
              <a:endParaRPr lang="en-US" sz="900">
                <a:solidFill>
                  <a:srgbClr val="110F0D"/>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6D6BAA3-874B-CB50-9C0C-AA53E82E5C1A}"/>
                </a:ext>
              </a:extLst>
            </p:cNvPr>
            <p:cNvPicPr>
              <a:picLocks noChangeAspect="1"/>
            </p:cNvPicPr>
            <p:nvPr/>
          </p:nvPicPr>
          <p:blipFill>
            <a:blip r:embed="rId5"/>
            <a:stretch>
              <a:fillRect/>
            </a:stretch>
          </p:blipFill>
          <p:spPr>
            <a:xfrm>
              <a:off x="7081539" y="3429000"/>
              <a:ext cx="1137480" cy="1146297"/>
            </a:xfrm>
            <a:prstGeom prst="rect">
              <a:avLst/>
            </a:prstGeom>
          </p:spPr>
        </p:pic>
      </p:grpSp>
      <p:grpSp>
        <p:nvGrpSpPr>
          <p:cNvPr id="15" name="Group 14">
            <a:extLst>
              <a:ext uri="{FF2B5EF4-FFF2-40B4-BE49-F238E27FC236}">
                <a16:creationId xmlns:a16="http://schemas.microsoft.com/office/drawing/2014/main" id="{C1538890-A9D0-22EE-58F3-0EFE1DE2B8CA}"/>
              </a:ext>
              <a:ext uri="{C183D7F6-B498-43B3-948B-1728B52AA6E4}">
                <adec:decorative xmlns:adec="http://schemas.microsoft.com/office/drawing/2017/decorative" val="1"/>
              </a:ext>
            </a:extLst>
          </p:cNvPr>
          <p:cNvGrpSpPr/>
          <p:nvPr/>
        </p:nvGrpSpPr>
        <p:grpSpPr>
          <a:xfrm>
            <a:off x="4573752" y="4796154"/>
            <a:ext cx="2513447" cy="1361387"/>
            <a:chOff x="4398982" y="3634375"/>
            <a:chExt cx="2513447" cy="1361387"/>
          </a:xfrm>
        </p:grpSpPr>
        <p:sp>
          <p:nvSpPr>
            <p:cNvPr id="16" name="Title 1">
              <a:extLst>
                <a:ext uri="{FF2B5EF4-FFF2-40B4-BE49-F238E27FC236}">
                  <a16:creationId xmlns:a16="http://schemas.microsoft.com/office/drawing/2014/main" id="{B7321FBB-0CB4-F6DD-3845-AEC231CEDBF6}"/>
                </a:ext>
              </a:extLst>
            </p:cNvPr>
            <p:cNvSpPr txBox="1">
              <a:spLocks/>
            </p:cNvSpPr>
            <p:nvPr/>
          </p:nvSpPr>
          <p:spPr>
            <a:xfrm>
              <a:off x="4729576" y="4715419"/>
              <a:ext cx="2034575" cy="2803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1400">
                  <a:solidFill>
                    <a:srgbClr val="110F0D"/>
                  </a:solidFill>
                  <a:latin typeface="Arial" panose="020B0604020202020204" pitchFamily="34" charset="0"/>
                  <a:cs typeface="Arial" panose="020B0604020202020204" pitchFamily="34" charset="0"/>
                </a:rPr>
                <a:t>Large Vehicle</a:t>
              </a:r>
              <a:endParaRPr lang="en-US" sz="900">
                <a:solidFill>
                  <a:srgbClr val="110F0D"/>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D6D204F5-AA38-D1A1-2144-296CAB52CB9A}"/>
                </a:ext>
              </a:extLst>
            </p:cNvPr>
            <p:cNvPicPr>
              <a:picLocks noChangeAspect="1"/>
            </p:cNvPicPr>
            <p:nvPr/>
          </p:nvPicPr>
          <p:blipFill>
            <a:blip r:embed="rId6"/>
            <a:stretch>
              <a:fillRect/>
            </a:stretch>
          </p:blipFill>
          <p:spPr>
            <a:xfrm>
              <a:off x="4398982" y="3634375"/>
              <a:ext cx="2513447" cy="1026463"/>
            </a:xfrm>
            <a:prstGeom prst="rect">
              <a:avLst/>
            </a:prstGeom>
          </p:spPr>
        </p:pic>
      </p:grpSp>
      <p:sp>
        <p:nvSpPr>
          <p:cNvPr id="4" name="Slide Number Placeholder 3">
            <a:extLst>
              <a:ext uri="{FF2B5EF4-FFF2-40B4-BE49-F238E27FC236}">
                <a16:creationId xmlns:a16="http://schemas.microsoft.com/office/drawing/2014/main" id="{422B8B96-82DC-5878-C046-35EA240E13FF}"/>
              </a:ext>
            </a:extLst>
          </p:cNvPr>
          <p:cNvSpPr>
            <a:spLocks noGrp="1"/>
          </p:cNvSpPr>
          <p:nvPr>
            <p:ph type="sldNum" sz="quarter" idx="12"/>
          </p:nvPr>
        </p:nvSpPr>
        <p:spPr>
          <a:xfrm>
            <a:off x="418931" y="6410801"/>
            <a:ext cx="415459" cy="172880"/>
          </a:xfrm>
        </p:spPr>
        <p:txBody>
          <a:bodyPr/>
          <a:lstStyle/>
          <a:p>
            <a:fld id="{26CAE072-DDD9-4871-B0A9-F03AFFEA00EE}" type="slidenum">
              <a:rPr lang="en-US" dirty="0" smtClean="0"/>
              <a:t>18</a:t>
            </a:fld>
            <a:endParaRPr lang="en-US"/>
          </a:p>
        </p:txBody>
      </p:sp>
      <p:sp>
        <p:nvSpPr>
          <p:cNvPr id="5" name="Text Placeholder 4">
            <a:extLst>
              <a:ext uri="{FF2B5EF4-FFF2-40B4-BE49-F238E27FC236}">
                <a16:creationId xmlns:a16="http://schemas.microsoft.com/office/drawing/2014/main" id="{2442A37E-F3BC-18FF-6FB0-13F65E3B8DF9}"/>
              </a:ext>
            </a:extLst>
          </p:cNvPr>
          <p:cNvSpPr>
            <a:spLocks noGrp="1"/>
          </p:cNvSpPr>
          <p:nvPr>
            <p:ph type="body" sz="quarter" idx="13"/>
          </p:nvPr>
        </p:nvSpPr>
        <p:spPr/>
        <p:txBody>
          <a:bodyPr>
            <a:normAutofit lnSpcReduction="10000"/>
          </a:bodyPr>
          <a:lstStyle/>
          <a:p>
            <a:r>
              <a:rPr lang="en-US">
                <a:latin typeface="Arial" panose="020B0604020202020204" pitchFamily="34" charset="0"/>
                <a:cs typeface="Arial" panose="020B0604020202020204" pitchFamily="34" charset="0"/>
              </a:rPr>
              <a:t>Safe Speeds &amp; Safe Vehicles Strategies Discussion</a:t>
            </a:r>
          </a:p>
        </p:txBody>
      </p:sp>
      <p:sp>
        <p:nvSpPr>
          <p:cNvPr id="2" name="Title 1">
            <a:extLst>
              <a:ext uri="{FF2B5EF4-FFF2-40B4-BE49-F238E27FC236}">
                <a16:creationId xmlns:a16="http://schemas.microsoft.com/office/drawing/2014/main" id="{2882E318-0D89-FBF6-85E5-34396A3E0BF4}"/>
              </a:ext>
            </a:extLst>
          </p:cNvPr>
          <p:cNvSpPr>
            <a:spLocks noGrp="1"/>
          </p:cNvSpPr>
          <p:nvPr>
            <p:ph type="title"/>
          </p:nvPr>
        </p:nvSpPr>
        <p:spPr>
          <a:xfrm>
            <a:off x="418931" y="1255607"/>
            <a:ext cx="8318219" cy="814063"/>
          </a:xfrm>
        </p:spPr>
        <p:txBody>
          <a:bodyPr/>
          <a:lstStyle/>
          <a:p>
            <a:r>
              <a:rPr lang="en-US" dirty="0">
                <a:latin typeface="Arial" panose="020B0604020202020204" pitchFamily="34" charset="0"/>
                <a:cs typeface="Arial" panose="020B0604020202020204" pitchFamily="34" charset="0"/>
              </a:rPr>
              <a:t>Safe Speeds/Safe Vehicles Strategies Discussion</a:t>
            </a:r>
          </a:p>
        </p:txBody>
      </p:sp>
      <p:sp>
        <p:nvSpPr>
          <p:cNvPr id="3" name="Content Placeholder 2">
            <a:extLst>
              <a:ext uri="{FF2B5EF4-FFF2-40B4-BE49-F238E27FC236}">
                <a16:creationId xmlns:a16="http://schemas.microsoft.com/office/drawing/2014/main" id="{B637489C-480B-85DA-326E-B6BE81AB9AC8}"/>
              </a:ext>
            </a:extLst>
          </p:cNvPr>
          <p:cNvSpPr>
            <a:spLocks noGrp="1"/>
          </p:cNvSpPr>
          <p:nvPr>
            <p:ph idx="1"/>
          </p:nvPr>
        </p:nvSpPr>
        <p:spPr>
          <a:xfrm>
            <a:off x="418932" y="2181225"/>
            <a:ext cx="8318220" cy="4110037"/>
          </a:xfrm>
        </p:spPr>
        <p:txBody>
          <a:bodyPr>
            <a:normAutofit/>
          </a:bodyPr>
          <a:lstStyle/>
          <a:p>
            <a:r>
              <a:rPr lang="en-US" sz="2800" dirty="0">
                <a:latin typeface="Arial" panose="020B0604020202020204" pitchFamily="34" charset="0"/>
                <a:cs typeface="Arial" panose="020B0604020202020204" pitchFamily="34" charset="0"/>
              </a:rPr>
              <a:t>Open Discussion</a:t>
            </a:r>
          </a:p>
          <a:p>
            <a:pPr lvl="1">
              <a:lnSpc>
                <a:spcPct val="100000"/>
              </a:lnSpc>
            </a:pPr>
            <a:r>
              <a:rPr lang="en-US" sz="2400" dirty="0">
                <a:latin typeface="Arial" panose="020B0604020202020204" pitchFamily="34" charset="0"/>
                <a:cs typeface="Arial" panose="020B0604020202020204" pitchFamily="34" charset="0"/>
              </a:rPr>
              <a:t>What are the best practices and safety countermeasures being implemented?</a:t>
            </a:r>
          </a:p>
          <a:p>
            <a:pPr lvl="1">
              <a:lnSpc>
                <a:spcPct val="100000"/>
              </a:lnSpc>
            </a:pPr>
            <a:r>
              <a:rPr lang="en-US" sz="2400" dirty="0">
                <a:latin typeface="Arial" panose="020B0604020202020204" pitchFamily="34" charset="0"/>
                <a:cs typeface="Arial" panose="020B0604020202020204" pitchFamily="34" charset="0"/>
              </a:rPr>
              <a:t>What potential strategies should Montana consider?</a:t>
            </a:r>
          </a:p>
          <a:p>
            <a:pPr lvl="1">
              <a:lnSpc>
                <a:spcPct val="100000"/>
              </a:lnSpc>
            </a:pPr>
            <a:r>
              <a:rPr lang="en-US" sz="2400" dirty="0">
                <a:latin typeface="Arial" panose="020B0604020202020204" pitchFamily="34" charset="0"/>
                <a:cs typeface="Arial" panose="020B0604020202020204" pitchFamily="34" charset="0"/>
              </a:rPr>
              <a:t>What concerns and/or questions do we have regarding these strategies?</a:t>
            </a:r>
          </a:p>
        </p:txBody>
      </p:sp>
    </p:spTree>
    <p:extLst>
      <p:ext uri="{BB962C8B-B14F-4D97-AF65-F5344CB8AC3E}">
        <p14:creationId xmlns:p14="http://schemas.microsoft.com/office/powerpoint/2010/main" val="350976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9221B-3D39-53C1-A183-11DE3001277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99C1A2-CC60-6B5C-0978-E9306842A0EF}"/>
              </a:ext>
            </a:extLst>
          </p:cNvPr>
          <p:cNvSpPr>
            <a:spLocks noGrp="1"/>
          </p:cNvSpPr>
          <p:nvPr>
            <p:ph type="sldNum" sz="quarter" idx="12"/>
          </p:nvPr>
        </p:nvSpPr>
        <p:spPr>
          <a:xfrm>
            <a:off x="418931" y="6410800"/>
            <a:ext cx="376597" cy="256225"/>
          </a:xfrm>
        </p:spPr>
        <p:txBody>
          <a:bodyPr/>
          <a:lstStyle/>
          <a:p>
            <a:fld id="{26CAE072-DDD9-4871-B0A9-F03AFFEA00EE}" type="slidenum">
              <a:rPr lang="en-US" smtClean="0"/>
              <a:t>2</a:t>
            </a:fld>
            <a:endParaRPr lang="en-US"/>
          </a:p>
        </p:txBody>
      </p:sp>
      <p:sp>
        <p:nvSpPr>
          <p:cNvPr id="5" name="Text Placeholder 4">
            <a:extLst>
              <a:ext uri="{FF2B5EF4-FFF2-40B4-BE49-F238E27FC236}">
                <a16:creationId xmlns:a16="http://schemas.microsoft.com/office/drawing/2014/main" id="{3F1160E6-2321-AA64-2263-FACF69674646}"/>
              </a:ext>
            </a:extLst>
          </p:cNvPr>
          <p:cNvSpPr>
            <a:spLocks noGrp="1"/>
          </p:cNvSpPr>
          <p:nvPr>
            <p:ph type="body" sz="quarter" idx="13"/>
          </p:nvPr>
        </p:nvSpPr>
        <p:spPr>
          <a:xfrm>
            <a:off x="435042" y="793750"/>
            <a:ext cx="5499413" cy="236538"/>
          </a:xfrm>
        </p:spPr>
        <p:txBody>
          <a:bodyPr>
            <a:normAutofit lnSpcReduction="10000"/>
          </a:bodyPr>
          <a:lstStyle/>
          <a:p>
            <a:r>
              <a:rPr lang="en-US">
                <a:latin typeface="Arial" panose="020B0604020202020204" pitchFamily="34" charset="0"/>
                <a:cs typeface="Arial" panose="020B0604020202020204" pitchFamily="34" charset="0"/>
              </a:rPr>
              <a:t>Emphasis Area – Data Analysis Overview: Safe Speeds &amp; Safe Vehicles</a:t>
            </a:r>
          </a:p>
        </p:txBody>
      </p:sp>
      <p:sp>
        <p:nvSpPr>
          <p:cNvPr id="2" name="Title 1">
            <a:extLst>
              <a:ext uri="{FF2B5EF4-FFF2-40B4-BE49-F238E27FC236}">
                <a16:creationId xmlns:a16="http://schemas.microsoft.com/office/drawing/2014/main" id="{49278718-AF4A-170B-AE72-46325452550E}"/>
              </a:ext>
            </a:extLst>
          </p:cNvPr>
          <p:cNvSpPr>
            <a:spLocks noGrp="1"/>
          </p:cNvSpPr>
          <p:nvPr>
            <p:ph type="title"/>
          </p:nvPr>
        </p:nvSpPr>
        <p:spPr>
          <a:xfrm>
            <a:off x="2066544" y="1681819"/>
            <a:ext cx="6185260" cy="1025802"/>
          </a:xfrm>
        </p:spPr>
        <p:txBody>
          <a:bodyPr/>
          <a:lstStyle/>
          <a:p>
            <a:pPr algn="ctr"/>
            <a:r>
              <a:rPr lang="en-US" sz="4400">
                <a:solidFill>
                  <a:schemeClr val="accent5"/>
                </a:solidFill>
                <a:latin typeface="Arial" panose="020B0604020202020204" pitchFamily="34" charset="0"/>
                <a:cs typeface="Arial" panose="020B0604020202020204" pitchFamily="34" charset="0"/>
              </a:rPr>
              <a:t>Safe Speeds &amp;  </a:t>
            </a:r>
            <a:br>
              <a:rPr lang="en-US" sz="4400">
                <a:solidFill>
                  <a:schemeClr val="accent5"/>
                </a:solidFill>
                <a:latin typeface="Arial" panose="020B0604020202020204" pitchFamily="34" charset="0"/>
                <a:cs typeface="Arial" panose="020B0604020202020204" pitchFamily="34" charset="0"/>
              </a:rPr>
            </a:br>
            <a:r>
              <a:rPr lang="en-US" sz="4400">
                <a:solidFill>
                  <a:schemeClr val="accent5"/>
                </a:solidFill>
                <a:latin typeface="Arial" panose="020B0604020202020204" pitchFamily="34" charset="0"/>
                <a:cs typeface="Arial" panose="020B0604020202020204" pitchFamily="34" charset="0"/>
              </a:rPr>
              <a:t> Safe Vehicles</a:t>
            </a:r>
            <a:endParaRPr lang="en-US" sz="3600">
              <a:solidFill>
                <a:schemeClr val="accent5"/>
              </a:solidFill>
              <a:latin typeface="Arial" panose="020B0604020202020204" pitchFamily="34" charset="0"/>
              <a:cs typeface="Arial" panose="020B0604020202020204" pitchFamily="34" charset="0"/>
            </a:endParaRPr>
          </a:p>
        </p:txBody>
      </p:sp>
      <p:pic>
        <p:nvPicPr>
          <p:cNvPr id="6" name="Picture 5" descr="Graphic of a car with a spedometer.">
            <a:extLst>
              <a:ext uri="{FF2B5EF4-FFF2-40B4-BE49-F238E27FC236}">
                <a16:creationId xmlns:a16="http://schemas.microsoft.com/office/drawing/2014/main" id="{71AAE3CA-6244-3119-05F6-C30E658C3025}"/>
              </a:ext>
            </a:extLst>
          </p:cNvPr>
          <p:cNvPicPr>
            <a:picLocks noChangeAspect="1"/>
          </p:cNvPicPr>
          <p:nvPr/>
        </p:nvPicPr>
        <p:blipFill>
          <a:blip r:embed="rId3"/>
          <a:stretch>
            <a:fillRect/>
          </a:stretch>
        </p:blipFill>
        <p:spPr>
          <a:xfrm>
            <a:off x="1746706" y="1608667"/>
            <a:ext cx="1313435" cy="865154"/>
          </a:xfrm>
          <a:prstGeom prst="rect">
            <a:avLst/>
          </a:prstGeom>
        </p:spPr>
      </p:pic>
      <p:grpSp>
        <p:nvGrpSpPr>
          <p:cNvPr id="9" name="Group 8" descr="Graphic of a spedometer.">
            <a:extLst>
              <a:ext uri="{FF2B5EF4-FFF2-40B4-BE49-F238E27FC236}">
                <a16:creationId xmlns:a16="http://schemas.microsoft.com/office/drawing/2014/main" id="{B42D5D1B-E649-9822-9A27-1D0C0CC330DC}"/>
              </a:ext>
            </a:extLst>
          </p:cNvPr>
          <p:cNvGrpSpPr/>
          <p:nvPr/>
        </p:nvGrpSpPr>
        <p:grpSpPr>
          <a:xfrm>
            <a:off x="1750774" y="2877308"/>
            <a:ext cx="2034575" cy="1322972"/>
            <a:chOff x="453541" y="3655916"/>
            <a:chExt cx="2034575" cy="1322972"/>
          </a:xfrm>
        </p:grpSpPr>
        <p:sp>
          <p:nvSpPr>
            <p:cNvPr id="17" name="Title 1">
              <a:extLst>
                <a:ext uri="{FF2B5EF4-FFF2-40B4-BE49-F238E27FC236}">
                  <a16:creationId xmlns:a16="http://schemas.microsoft.com/office/drawing/2014/main" id="{33723E23-2CC7-488E-6398-25DCD7C3521C}"/>
                </a:ext>
              </a:extLst>
            </p:cNvPr>
            <p:cNvSpPr txBox="1">
              <a:spLocks/>
            </p:cNvSpPr>
            <p:nvPr/>
          </p:nvSpPr>
          <p:spPr>
            <a:xfrm>
              <a:off x="453541" y="4698545"/>
              <a:ext cx="2034575" cy="2803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2000" dirty="0">
                  <a:solidFill>
                    <a:srgbClr val="110F0D"/>
                  </a:solidFill>
                  <a:latin typeface="Arial" panose="020B0604020202020204" pitchFamily="34" charset="0"/>
                  <a:cs typeface="Arial" panose="020B0604020202020204" pitchFamily="34" charset="0"/>
                </a:rPr>
                <a:t>Speed Related</a:t>
              </a:r>
            </a:p>
          </p:txBody>
        </p:sp>
        <p:pic>
          <p:nvPicPr>
            <p:cNvPr id="12" name="Picture 11">
              <a:extLst>
                <a:ext uri="{FF2B5EF4-FFF2-40B4-BE49-F238E27FC236}">
                  <a16:creationId xmlns:a16="http://schemas.microsoft.com/office/drawing/2014/main" id="{D14A3237-0B89-0BA7-F606-BD527F345F1C}"/>
                </a:ext>
              </a:extLst>
            </p:cNvPr>
            <p:cNvPicPr>
              <a:picLocks noChangeAspect="1"/>
            </p:cNvPicPr>
            <p:nvPr/>
          </p:nvPicPr>
          <p:blipFill>
            <a:blip r:embed="rId4"/>
            <a:stretch>
              <a:fillRect/>
            </a:stretch>
          </p:blipFill>
          <p:spPr>
            <a:xfrm>
              <a:off x="739883" y="3655916"/>
              <a:ext cx="1504389" cy="890644"/>
            </a:xfrm>
            <a:prstGeom prst="rect">
              <a:avLst/>
            </a:prstGeom>
          </p:spPr>
        </p:pic>
      </p:grpSp>
      <p:grpSp>
        <p:nvGrpSpPr>
          <p:cNvPr id="10" name="Group 9" descr="Graphic of two cars. One car is behind the other with a censored text box.">
            <a:extLst>
              <a:ext uri="{FF2B5EF4-FFF2-40B4-BE49-F238E27FC236}">
                <a16:creationId xmlns:a16="http://schemas.microsoft.com/office/drawing/2014/main" id="{A340C1D6-8C66-07E2-B868-97604E60540E}"/>
              </a:ext>
            </a:extLst>
          </p:cNvPr>
          <p:cNvGrpSpPr/>
          <p:nvPr/>
        </p:nvGrpSpPr>
        <p:grpSpPr>
          <a:xfrm>
            <a:off x="4345963" y="2669121"/>
            <a:ext cx="3149734" cy="1840910"/>
            <a:chOff x="2486423" y="3237500"/>
            <a:chExt cx="3149734" cy="1840910"/>
          </a:xfrm>
        </p:grpSpPr>
        <p:sp>
          <p:nvSpPr>
            <p:cNvPr id="18" name="Title 1">
              <a:extLst>
                <a:ext uri="{FF2B5EF4-FFF2-40B4-BE49-F238E27FC236}">
                  <a16:creationId xmlns:a16="http://schemas.microsoft.com/office/drawing/2014/main" id="{7C531B77-FFF6-004B-968A-1507B6AEC3E3}"/>
                </a:ext>
              </a:extLst>
            </p:cNvPr>
            <p:cNvSpPr txBox="1">
              <a:spLocks/>
            </p:cNvSpPr>
            <p:nvPr/>
          </p:nvSpPr>
          <p:spPr>
            <a:xfrm>
              <a:off x="2486423" y="4798067"/>
              <a:ext cx="3149734" cy="2803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2000" dirty="0">
                  <a:solidFill>
                    <a:srgbClr val="110F0D"/>
                  </a:solidFill>
                  <a:latin typeface="Arial" panose="020B0604020202020204" pitchFamily="34" charset="0"/>
                  <a:cs typeface="Arial" panose="020B0604020202020204" pitchFamily="34" charset="0"/>
                </a:rPr>
                <a:t>Erratic/Reckless/</a:t>
              </a:r>
              <a:br>
                <a:rPr lang="en-US" sz="2000" dirty="0">
                  <a:solidFill>
                    <a:srgbClr val="110F0D"/>
                  </a:solidFill>
                  <a:latin typeface="Arial" panose="020B0604020202020204" pitchFamily="34" charset="0"/>
                  <a:cs typeface="Arial" panose="020B0604020202020204" pitchFamily="34" charset="0"/>
                </a:rPr>
              </a:br>
              <a:r>
                <a:rPr lang="en-US" sz="2000" dirty="0">
                  <a:solidFill>
                    <a:srgbClr val="110F0D"/>
                  </a:solidFill>
                  <a:latin typeface="Arial" panose="020B0604020202020204" pitchFamily="34" charset="0"/>
                  <a:cs typeface="Arial" panose="020B0604020202020204" pitchFamily="34" charset="0"/>
                </a:rPr>
                <a:t>Negligent/Aggressive</a:t>
              </a:r>
            </a:p>
          </p:txBody>
        </p:sp>
        <p:pic>
          <p:nvPicPr>
            <p:cNvPr id="15" name="Picture 14">
              <a:extLst>
                <a:ext uri="{FF2B5EF4-FFF2-40B4-BE49-F238E27FC236}">
                  <a16:creationId xmlns:a16="http://schemas.microsoft.com/office/drawing/2014/main" id="{867DB2E8-9175-93EE-2EC1-1D1998554286}"/>
                </a:ext>
              </a:extLst>
            </p:cNvPr>
            <p:cNvPicPr>
              <a:picLocks noChangeAspect="1"/>
            </p:cNvPicPr>
            <p:nvPr/>
          </p:nvPicPr>
          <p:blipFill>
            <a:blip r:embed="rId5"/>
            <a:stretch>
              <a:fillRect/>
            </a:stretch>
          </p:blipFill>
          <p:spPr>
            <a:xfrm>
              <a:off x="3388162" y="3237500"/>
              <a:ext cx="1346256" cy="1245467"/>
            </a:xfrm>
            <a:prstGeom prst="rect">
              <a:avLst/>
            </a:prstGeom>
          </p:spPr>
        </p:pic>
      </p:grpSp>
      <p:grpSp>
        <p:nvGrpSpPr>
          <p:cNvPr id="13" name="Group 12" descr="Graphic of a lightbulb with a gear on the inside">
            <a:extLst>
              <a:ext uri="{FF2B5EF4-FFF2-40B4-BE49-F238E27FC236}">
                <a16:creationId xmlns:a16="http://schemas.microsoft.com/office/drawing/2014/main" id="{D60B8E8A-BCEB-D30C-01A6-FFA54E695D08}"/>
              </a:ext>
            </a:extLst>
          </p:cNvPr>
          <p:cNvGrpSpPr/>
          <p:nvPr/>
        </p:nvGrpSpPr>
        <p:grpSpPr>
          <a:xfrm>
            <a:off x="1823708" y="4480623"/>
            <a:ext cx="2034575" cy="1737500"/>
            <a:chOff x="6665551" y="3429000"/>
            <a:chExt cx="2034575" cy="1737500"/>
          </a:xfrm>
        </p:grpSpPr>
        <p:sp>
          <p:nvSpPr>
            <p:cNvPr id="8" name="Title 1">
              <a:extLst>
                <a:ext uri="{FF2B5EF4-FFF2-40B4-BE49-F238E27FC236}">
                  <a16:creationId xmlns:a16="http://schemas.microsoft.com/office/drawing/2014/main" id="{506C47C7-21AF-4E09-26C6-2325803F6DF5}"/>
                </a:ext>
              </a:extLst>
            </p:cNvPr>
            <p:cNvSpPr txBox="1">
              <a:spLocks/>
            </p:cNvSpPr>
            <p:nvPr/>
          </p:nvSpPr>
          <p:spPr>
            <a:xfrm>
              <a:off x="6665551" y="4886157"/>
              <a:ext cx="2034575" cy="2803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2000" dirty="0">
                  <a:solidFill>
                    <a:srgbClr val="110F0D"/>
                  </a:solidFill>
                  <a:latin typeface="Arial" panose="020B0604020202020204" pitchFamily="34" charset="0"/>
                  <a:cs typeface="Arial" panose="020B0604020202020204" pitchFamily="34" charset="0"/>
                </a:rPr>
                <a:t>Emerging Technologies</a:t>
              </a:r>
            </a:p>
          </p:txBody>
        </p:sp>
        <p:pic>
          <p:nvPicPr>
            <p:cNvPr id="23" name="Picture 22">
              <a:extLst>
                <a:ext uri="{FF2B5EF4-FFF2-40B4-BE49-F238E27FC236}">
                  <a16:creationId xmlns:a16="http://schemas.microsoft.com/office/drawing/2014/main" id="{1CC38528-0060-5F04-4D1A-6291587BD30F}"/>
                </a:ext>
              </a:extLst>
            </p:cNvPr>
            <p:cNvPicPr>
              <a:picLocks noChangeAspect="1"/>
            </p:cNvPicPr>
            <p:nvPr/>
          </p:nvPicPr>
          <p:blipFill>
            <a:blip r:embed="rId6"/>
            <a:stretch>
              <a:fillRect/>
            </a:stretch>
          </p:blipFill>
          <p:spPr>
            <a:xfrm>
              <a:off x="7081539" y="3429000"/>
              <a:ext cx="1137480" cy="1146297"/>
            </a:xfrm>
            <a:prstGeom prst="rect">
              <a:avLst/>
            </a:prstGeom>
          </p:spPr>
        </p:pic>
      </p:grpSp>
      <p:grpSp>
        <p:nvGrpSpPr>
          <p:cNvPr id="11" name="Group 10" descr="Graphic of a large vehicle front and a side view of a dump truck">
            <a:extLst>
              <a:ext uri="{FF2B5EF4-FFF2-40B4-BE49-F238E27FC236}">
                <a16:creationId xmlns:a16="http://schemas.microsoft.com/office/drawing/2014/main" id="{1FF891FC-65D2-F7AF-A280-E7C18238B404}"/>
              </a:ext>
            </a:extLst>
          </p:cNvPr>
          <p:cNvGrpSpPr/>
          <p:nvPr/>
        </p:nvGrpSpPr>
        <p:grpSpPr>
          <a:xfrm>
            <a:off x="4664106" y="4794461"/>
            <a:ext cx="2513447" cy="1361387"/>
            <a:chOff x="4398982" y="3634375"/>
            <a:chExt cx="2513447" cy="1361387"/>
          </a:xfrm>
        </p:grpSpPr>
        <p:sp>
          <p:nvSpPr>
            <p:cNvPr id="19" name="Title 1">
              <a:extLst>
                <a:ext uri="{FF2B5EF4-FFF2-40B4-BE49-F238E27FC236}">
                  <a16:creationId xmlns:a16="http://schemas.microsoft.com/office/drawing/2014/main" id="{12DAB35F-AE7E-98D1-6C88-2AFF225085A2}"/>
                </a:ext>
              </a:extLst>
            </p:cNvPr>
            <p:cNvSpPr txBox="1">
              <a:spLocks/>
            </p:cNvSpPr>
            <p:nvPr/>
          </p:nvSpPr>
          <p:spPr>
            <a:xfrm>
              <a:off x="4729576" y="4715419"/>
              <a:ext cx="2034575" cy="2803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sz="2000" dirty="0">
                  <a:solidFill>
                    <a:srgbClr val="110F0D"/>
                  </a:solidFill>
                  <a:latin typeface="Arial" panose="020B0604020202020204" pitchFamily="34" charset="0"/>
                  <a:cs typeface="Arial" panose="020B0604020202020204" pitchFamily="34" charset="0"/>
                </a:rPr>
                <a:t>Large Vehicle</a:t>
              </a:r>
            </a:p>
          </p:txBody>
        </p:sp>
        <p:pic>
          <p:nvPicPr>
            <p:cNvPr id="7" name="Picture 6">
              <a:extLst>
                <a:ext uri="{FF2B5EF4-FFF2-40B4-BE49-F238E27FC236}">
                  <a16:creationId xmlns:a16="http://schemas.microsoft.com/office/drawing/2014/main" id="{EB5D8410-1BB5-6C8E-2187-99A102135251}"/>
                </a:ext>
              </a:extLst>
            </p:cNvPr>
            <p:cNvPicPr>
              <a:picLocks noChangeAspect="1"/>
            </p:cNvPicPr>
            <p:nvPr/>
          </p:nvPicPr>
          <p:blipFill>
            <a:blip r:embed="rId7"/>
            <a:stretch>
              <a:fillRect/>
            </a:stretch>
          </p:blipFill>
          <p:spPr>
            <a:xfrm>
              <a:off x="4398982" y="3634375"/>
              <a:ext cx="2513447" cy="1026463"/>
            </a:xfrm>
            <a:prstGeom prst="rect">
              <a:avLst/>
            </a:prstGeom>
          </p:spPr>
        </p:pic>
      </p:grpSp>
    </p:spTree>
    <p:extLst>
      <p:ext uri="{BB962C8B-B14F-4D97-AF65-F5344CB8AC3E}">
        <p14:creationId xmlns:p14="http://schemas.microsoft.com/office/powerpoint/2010/main" val="274239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7C594-F808-2FD6-7F09-1BB9C58C3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2D5D9-8931-30E0-913D-B41D9D199BCB}"/>
              </a:ext>
            </a:extLst>
          </p:cNvPr>
          <p:cNvSpPr>
            <a:spLocks noGrp="1"/>
          </p:cNvSpPr>
          <p:nvPr>
            <p:ph type="title"/>
          </p:nvPr>
        </p:nvSpPr>
        <p:spPr>
          <a:xfrm>
            <a:off x="418931" y="1191285"/>
            <a:ext cx="8318219" cy="546101"/>
          </a:xfrm>
        </p:spPr>
        <p:txBody>
          <a:bodyPr/>
          <a:lstStyle/>
          <a:p>
            <a:r>
              <a:rPr lang="en-US" dirty="0">
                <a:latin typeface="Arial" panose="020B0604020202020204" pitchFamily="34" charset="0"/>
                <a:cs typeface="Arial" panose="020B0604020202020204" pitchFamily="34" charset="0"/>
              </a:rPr>
              <a:t>Safe Speeds / Safe Vehicles</a:t>
            </a:r>
          </a:p>
        </p:txBody>
      </p:sp>
      <p:sp>
        <p:nvSpPr>
          <p:cNvPr id="3" name="Content Placeholder 2">
            <a:extLst>
              <a:ext uri="{FF2B5EF4-FFF2-40B4-BE49-F238E27FC236}">
                <a16:creationId xmlns:a16="http://schemas.microsoft.com/office/drawing/2014/main" id="{B2CC2425-8229-4834-DD91-F77D473017A0}"/>
              </a:ext>
            </a:extLst>
          </p:cNvPr>
          <p:cNvSpPr>
            <a:spLocks noGrp="1"/>
          </p:cNvSpPr>
          <p:nvPr>
            <p:ph idx="1"/>
          </p:nvPr>
        </p:nvSpPr>
        <p:spPr>
          <a:xfrm>
            <a:off x="418932" y="1698886"/>
            <a:ext cx="8318220" cy="4856487"/>
          </a:xfrm>
        </p:spPr>
        <p:txBody>
          <a:bodyPr>
            <a:normAutofit/>
          </a:bodyPr>
          <a:lstStyle/>
          <a:p>
            <a:r>
              <a:rPr lang="en-US" sz="2800" dirty="0">
                <a:latin typeface="Arial" panose="020B0604020202020204" pitchFamily="34" charset="0"/>
                <a:cs typeface="Arial" panose="020B0604020202020204" pitchFamily="34" charset="0"/>
              </a:rPr>
              <a:t>Breakout Group Facilitator</a:t>
            </a:r>
          </a:p>
          <a:p>
            <a:pPr lvl="1"/>
            <a:r>
              <a:rPr lang="en-US" sz="2400" dirty="0">
                <a:latin typeface="Arial" panose="020B0604020202020204" pitchFamily="34" charset="0"/>
                <a:cs typeface="Arial" panose="020B0604020202020204" pitchFamily="34" charset="0"/>
              </a:rPr>
              <a:t>Tim Burrows, Kimley-Horn</a:t>
            </a:r>
          </a:p>
          <a:p>
            <a:r>
              <a:rPr lang="en-US" sz="2800" dirty="0">
                <a:latin typeface="Arial" panose="020B0604020202020204" pitchFamily="34" charset="0"/>
                <a:cs typeface="Arial" panose="020B0604020202020204" pitchFamily="34" charset="0"/>
              </a:rPr>
              <a:t>Breakout Group Subject Matter Experts</a:t>
            </a:r>
          </a:p>
          <a:p>
            <a:pPr lvl="1"/>
            <a:r>
              <a:rPr lang="en-US" sz="2400" dirty="0">
                <a:latin typeface="Arial" panose="020B0604020202020204" pitchFamily="34" charset="0"/>
                <a:cs typeface="Arial" panose="020B0604020202020204" pitchFamily="34" charset="0"/>
              </a:rPr>
              <a:t>Captain Doug Samuelson, MHP</a:t>
            </a:r>
          </a:p>
          <a:p>
            <a:pPr lvl="1"/>
            <a:r>
              <a:rPr lang="en-US" sz="2400" dirty="0">
                <a:latin typeface="Arial" panose="020B0604020202020204" pitchFamily="34" charset="0"/>
                <a:cs typeface="Arial" panose="020B0604020202020204" pitchFamily="34" charset="0"/>
              </a:rPr>
              <a:t>Major Chris Williams, Motor Carrier Services MDT </a:t>
            </a:r>
          </a:p>
          <a:p>
            <a:pPr lvl="1"/>
            <a:r>
              <a:rPr lang="en-US" sz="2400" dirty="0">
                <a:latin typeface="Arial" panose="020B0604020202020204" pitchFamily="34" charset="0"/>
                <a:cs typeface="Arial" panose="020B0604020202020204" pitchFamily="34" charset="0"/>
              </a:rPr>
              <a:t>Mike Warren, Maintenance MDT</a:t>
            </a:r>
          </a:p>
          <a:p>
            <a:pPr lvl="1"/>
            <a:r>
              <a:rPr lang="en-US" sz="2400" dirty="0">
                <a:latin typeface="Arial" panose="020B0604020202020204" pitchFamily="34" charset="0"/>
                <a:cs typeface="Arial" panose="020B0604020202020204" pitchFamily="34" charset="0"/>
              </a:rPr>
              <a:t>Mike Poole, Motor Carrier Services MDT </a:t>
            </a:r>
          </a:p>
          <a:p>
            <a:pPr lvl="1"/>
            <a:r>
              <a:rPr lang="en-US" sz="2400" dirty="0">
                <a:latin typeface="Arial" panose="020B0604020202020204" pitchFamily="34" charset="0"/>
                <a:cs typeface="Arial" panose="020B0604020202020204" pitchFamily="34" charset="0"/>
              </a:rPr>
              <a:t>Justin Ulmen, Occupational Safety &amp; Health MDT</a:t>
            </a:r>
          </a:p>
          <a:p>
            <a:pPr lvl="1"/>
            <a:r>
              <a:rPr lang="en-US" sz="2400" dirty="0">
                <a:latin typeface="Arial" panose="020B0604020202020204" pitchFamily="34" charset="0"/>
                <a:cs typeface="Arial" panose="020B0604020202020204" pitchFamily="34" charset="0"/>
              </a:rPr>
              <a:t>Kaci Johnson, Motor Carrier Services MDT </a:t>
            </a:r>
          </a:p>
          <a:p>
            <a:pPr lvl="1"/>
            <a:r>
              <a:rPr lang="en-US" sz="2400" dirty="0">
                <a:latin typeface="Arial" panose="020B0604020202020204" pitchFamily="34" charset="0"/>
                <a:cs typeface="Arial" panose="020B0604020202020204" pitchFamily="34" charset="0"/>
              </a:rPr>
              <a:t>Russ Christoferson, Motor Carrier Services MDT </a:t>
            </a:r>
          </a:p>
          <a:p>
            <a:pPr lvl="1"/>
            <a:r>
              <a:rPr lang="en-US" sz="2400" dirty="0">
                <a:latin typeface="Arial" panose="020B0604020202020204" pitchFamily="34" charset="0"/>
                <a:cs typeface="Arial" panose="020B0604020202020204" pitchFamily="34" charset="0"/>
              </a:rPr>
              <a:t>Anna Mhoon, MT Motor Vehicle Division Department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of Justice</a:t>
            </a: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457200" lvl="1"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D5B16E-2591-7845-3E39-77248E35CF61}"/>
              </a:ext>
            </a:extLst>
          </p:cNvPr>
          <p:cNvSpPr>
            <a:spLocks noGrp="1"/>
          </p:cNvSpPr>
          <p:nvPr>
            <p:ph type="sldNum" sz="quarter" idx="12"/>
          </p:nvPr>
        </p:nvSpPr>
        <p:spPr/>
        <p:txBody>
          <a:bodyPr/>
          <a:lstStyle/>
          <a:p>
            <a:fld id="{26CAE072-DDD9-4871-B0A9-F03AFFEA00EE}" type="slidenum">
              <a:rPr lang="en-US" smtClean="0"/>
              <a:pPr/>
              <a:t>3</a:t>
            </a:fld>
            <a:endParaRPr lang="en-US"/>
          </a:p>
        </p:txBody>
      </p:sp>
      <p:sp>
        <p:nvSpPr>
          <p:cNvPr id="5" name="Text Placeholder 4">
            <a:extLst>
              <a:ext uri="{FF2B5EF4-FFF2-40B4-BE49-F238E27FC236}">
                <a16:creationId xmlns:a16="http://schemas.microsoft.com/office/drawing/2014/main" id="{134EFF53-AB9D-DBC3-3C9A-401739F084E7}"/>
              </a:ext>
            </a:extLst>
          </p:cNvPr>
          <p:cNvSpPr>
            <a:spLocks noGrp="1"/>
          </p:cNvSpPr>
          <p:nvPr>
            <p:ph type="body" sz="quarter" idx="13"/>
          </p:nvPr>
        </p:nvSpPr>
        <p:spPr/>
        <p:txBody>
          <a:bodyPr>
            <a:normAutofit lnSpcReduction="10000"/>
          </a:bodyPr>
          <a:lstStyle/>
          <a:p>
            <a:r>
              <a:rPr lang="en-US">
                <a:latin typeface="Arial" panose="020B0604020202020204" pitchFamily="34" charset="0"/>
                <a:cs typeface="Arial" panose="020B0604020202020204" pitchFamily="34" charset="0"/>
              </a:rPr>
              <a:t>Emergency Response – Post-Crash Care Discussion Team Leads</a:t>
            </a:r>
          </a:p>
        </p:txBody>
      </p:sp>
    </p:spTree>
    <p:extLst>
      <p:ext uri="{BB962C8B-B14F-4D97-AF65-F5344CB8AC3E}">
        <p14:creationId xmlns:p14="http://schemas.microsoft.com/office/powerpoint/2010/main" val="53864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BA85A-394B-02C2-4105-501BB22617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85725D-0C5A-C8C0-3EEF-08512A08F6A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Strategy Break-Out Sessions</a:t>
            </a:r>
          </a:p>
        </p:txBody>
      </p:sp>
      <p:sp>
        <p:nvSpPr>
          <p:cNvPr id="3" name="Content Placeholder 2">
            <a:extLst>
              <a:ext uri="{FF2B5EF4-FFF2-40B4-BE49-F238E27FC236}">
                <a16:creationId xmlns:a16="http://schemas.microsoft.com/office/drawing/2014/main" id="{2B5DA7C9-F498-4B37-B5ED-B73BC2160DC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Data driven problem identification</a:t>
            </a:r>
          </a:p>
          <a:p>
            <a:r>
              <a:rPr lang="en-US" dirty="0">
                <a:latin typeface="Arial" panose="020B0604020202020204" pitchFamily="34" charset="0"/>
                <a:cs typeface="Arial" panose="020B0604020202020204" pitchFamily="34" charset="0"/>
              </a:rPr>
              <a:t>Review of current best practices and proven strategies</a:t>
            </a:r>
          </a:p>
          <a:p>
            <a:r>
              <a:rPr lang="en-US" dirty="0">
                <a:latin typeface="Arial" panose="020B0604020202020204" pitchFamily="34" charset="0"/>
                <a:cs typeface="Arial" panose="020B0604020202020204" pitchFamily="34" charset="0"/>
              </a:rPr>
              <a:t>Discussion of potential strategies</a:t>
            </a:r>
          </a:p>
          <a:p>
            <a:r>
              <a:rPr lang="en-US" dirty="0">
                <a:latin typeface="Arial" panose="020B0604020202020204" pitchFamily="34" charset="0"/>
                <a:cs typeface="Arial" panose="020B0604020202020204" pitchFamily="34" charset="0"/>
              </a:rPr>
              <a:t>Group discussion on strategies for Montana</a:t>
            </a:r>
          </a:p>
          <a:p>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8B3C7C1-E1B7-1C51-BB50-5CDEC0B93762}"/>
              </a:ext>
            </a:extLst>
          </p:cNvPr>
          <p:cNvSpPr>
            <a:spLocks noGrp="1"/>
          </p:cNvSpPr>
          <p:nvPr>
            <p:ph type="sldNum" sz="quarter" idx="12"/>
          </p:nvPr>
        </p:nvSpPr>
        <p:spPr/>
        <p:txBody>
          <a:bodyPr/>
          <a:lstStyle/>
          <a:p>
            <a:fld id="{26CAE072-DDD9-4871-B0A9-F03AFFEA00EE}" type="slidenum">
              <a:rPr lang="en-US" smtClean="0"/>
              <a:pPr/>
              <a:t>4</a:t>
            </a:fld>
            <a:endParaRPr lang="en-US"/>
          </a:p>
        </p:txBody>
      </p:sp>
      <p:sp>
        <p:nvSpPr>
          <p:cNvPr id="5" name="Text Placeholder 4">
            <a:extLst>
              <a:ext uri="{FF2B5EF4-FFF2-40B4-BE49-F238E27FC236}">
                <a16:creationId xmlns:a16="http://schemas.microsoft.com/office/drawing/2014/main" id="{6985EAF1-0E33-EA09-4538-0692394858BA}"/>
              </a:ext>
            </a:extLst>
          </p:cNvPr>
          <p:cNvSpPr>
            <a:spLocks noGrp="1"/>
          </p:cNvSpPr>
          <p:nvPr>
            <p:ph type="body" sz="quarter" idx="13"/>
          </p:nvPr>
        </p:nvSpPr>
        <p:spPr/>
        <p:txBody>
          <a:bodyPr>
            <a:normAutofit lnSpcReduction="10000"/>
          </a:bodyPr>
          <a:lstStyle/>
          <a:p>
            <a:r>
              <a:rPr lang="en-US">
                <a:latin typeface="Arial" panose="020B0604020202020204" pitchFamily="34" charset="0"/>
                <a:cs typeface="Arial" panose="020B0604020202020204" pitchFamily="34" charset="0"/>
              </a:rPr>
              <a:t>Annual Meeting - Strategy Break-Out Sessions</a:t>
            </a:r>
          </a:p>
        </p:txBody>
      </p:sp>
    </p:spTree>
    <p:extLst>
      <p:ext uri="{BB962C8B-B14F-4D97-AF65-F5344CB8AC3E}">
        <p14:creationId xmlns:p14="http://schemas.microsoft.com/office/powerpoint/2010/main" val="138576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8BBF1-ACF1-F525-D493-0FC198A40F6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2305B2-9B55-9CD8-ECA2-459595929C92}"/>
              </a:ext>
            </a:extLst>
          </p:cNvPr>
          <p:cNvSpPr>
            <a:spLocks noGrp="1"/>
          </p:cNvSpPr>
          <p:nvPr>
            <p:ph type="sldNum" sz="quarter" idx="12"/>
          </p:nvPr>
        </p:nvSpPr>
        <p:spPr/>
        <p:txBody>
          <a:bodyPr/>
          <a:lstStyle/>
          <a:p>
            <a:fld id="{26CAE072-DDD9-4871-B0A9-F03AFFEA00EE}" type="slidenum">
              <a:rPr lang="en-US" smtClean="0"/>
              <a:t>5</a:t>
            </a:fld>
            <a:endParaRPr lang="en-US"/>
          </a:p>
        </p:txBody>
      </p:sp>
      <p:sp>
        <p:nvSpPr>
          <p:cNvPr id="5" name="Text Placeholder 4">
            <a:extLst>
              <a:ext uri="{FF2B5EF4-FFF2-40B4-BE49-F238E27FC236}">
                <a16:creationId xmlns:a16="http://schemas.microsoft.com/office/drawing/2014/main" id="{113627E8-E935-38E3-BD8F-863C540D9964}"/>
              </a:ext>
            </a:extLst>
          </p:cNvPr>
          <p:cNvSpPr>
            <a:spLocks noGrp="1"/>
          </p:cNvSpPr>
          <p:nvPr>
            <p:ph type="body" sz="quarter" idx="13"/>
          </p:nvPr>
        </p:nvSpPr>
        <p:spPr>
          <a:xfrm>
            <a:off x="435042" y="793750"/>
            <a:ext cx="6651558" cy="236538"/>
          </a:xfrm>
        </p:spPr>
        <p:txBody>
          <a:bodyPr>
            <a:normAutofit lnSpcReduction="10000"/>
          </a:bodyPr>
          <a:lstStyle/>
          <a:p>
            <a:r>
              <a:rPr lang="en-US">
                <a:latin typeface="Arial" panose="020B0604020202020204" pitchFamily="34" charset="0"/>
                <a:cs typeface="Arial" panose="020B0604020202020204" pitchFamily="34" charset="0"/>
              </a:rPr>
              <a:t>Safe Speeds/Safe Vehicles: Fatalities &amp; Serious Injuries (FSI)</a:t>
            </a:r>
          </a:p>
        </p:txBody>
      </p:sp>
      <p:sp>
        <p:nvSpPr>
          <p:cNvPr id="8" name="Title 1">
            <a:extLst>
              <a:ext uri="{FF2B5EF4-FFF2-40B4-BE49-F238E27FC236}">
                <a16:creationId xmlns:a16="http://schemas.microsoft.com/office/drawing/2014/main" id="{574F2BB9-F2FF-3094-3E12-EBB963D9E8CC}"/>
              </a:ext>
            </a:extLst>
          </p:cNvPr>
          <p:cNvSpPr>
            <a:spLocks noGrp="1"/>
          </p:cNvSpPr>
          <p:nvPr>
            <p:ph type="title"/>
          </p:nvPr>
        </p:nvSpPr>
        <p:spPr>
          <a:xfrm>
            <a:off x="124424" y="1160115"/>
            <a:ext cx="8901540" cy="715722"/>
          </a:xfrm>
        </p:spPr>
        <p:txBody>
          <a:bodyPr/>
          <a:lstStyle/>
          <a:p>
            <a:pPr algn="ctr"/>
            <a:r>
              <a:rPr lang="en-US" sz="2800" dirty="0">
                <a:latin typeface="Arial" panose="020B0604020202020204" pitchFamily="34" charset="0"/>
                <a:cs typeface="Arial" panose="020B0604020202020204" pitchFamily="34" charset="0"/>
              </a:rPr>
              <a:t>Safe Speeds/Safe Vehicles: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Fatalities &amp; Serious Injuries</a:t>
            </a:r>
            <a:endParaRPr lang="en-US" sz="2800" b="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0B28540-A054-650C-8AA8-A0591AEAFDAF}"/>
              </a:ext>
            </a:extLst>
          </p:cNvPr>
          <p:cNvSpPr txBox="1"/>
          <p:nvPr/>
        </p:nvSpPr>
        <p:spPr>
          <a:xfrm>
            <a:off x="745216" y="6346920"/>
            <a:ext cx="6760485" cy="4001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Source: MDT 2014-2023 Crash Data, February 2025 Extract (Persons)</a:t>
            </a:r>
            <a:br>
              <a:rPr lang="en-US" sz="11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*Data current as of February 2025 and subject to change with subsequent updates.</a:t>
            </a:r>
            <a:endParaRPr lang="en-US" sz="105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AF5BCB02-2C22-5DC3-60B5-FD7FD7604784}"/>
              </a:ext>
            </a:extLst>
          </p:cNvPr>
          <p:cNvSpPr txBox="1">
            <a:spLocks/>
          </p:cNvSpPr>
          <p:nvPr/>
        </p:nvSpPr>
        <p:spPr>
          <a:xfrm>
            <a:off x="418931" y="5870953"/>
            <a:ext cx="8581633" cy="430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i="1">
                <a:latin typeface="Arial" panose="020B0604020202020204" pitchFamily="34" charset="0"/>
                <a:cs typeface="Arial" panose="020B0604020202020204" pitchFamily="34" charset="0"/>
              </a:rPr>
              <a:t>*Please note that the figure percentages and numbers above may not sum up to the yearly total for the FSI. This discrepancy results from overlaps among existing sub-emphasis areas within each primary emphasis area.</a:t>
            </a:r>
          </a:p>
        </p:txBody>
      </p:sp>
      <p:graphicFrame>
        <p:nvGraphicFramePr>
          <p:cNvPr id="7" name="Chart 6">
            <a:extLst>
              <a:ext uri="{FF2B5EF4-FFF2-40B4-BE49-F238E27FC236}">
                <a16:creationId xmlns:a16="http://schemas.microsoft.com/office/drawing/2014/main" id="{36A8D149-5501-45F3-A0FD-1012A82F8F37}"/>
              </a:ext>
            </a:extLst>
          </p:cNvPr>
          <p:cNvGraphicFramePr>
            <a:graphicFrameLocks/>
          </p:cNvGraphicFramePr>
          <p:nvPr>
            <p:extLst>
              <p:ext uri="{D42A27DB-BD31-4B8C-83A1-F6EECF244321}">
                <p14:modId xmlns:p14="http://schemas.microsoft.com/office/powerpoint/2010/main" val="4046114249"/>
              </p:ext>
            </p:extLst>
          </p:nvPr>
        </p:nvGraphicFramePr>
        <p:xfrm>
          <a:off x="-114620" y="1928235"/>
          <a:ext cx="9326880" cy="39763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050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FACCF-45BE-ACF5-EF5D-1F654CC2F89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C5AD41-4B2E-27B5-C7DB-0ADE6B69E073}"/>
              </a:ext>
            </a:extLst>
          </p:cNvPr>
          <p:cNvSpPr>
            <a:spLocks noGrp="1"/>
          </p:cNvSpPr>
          <p:nvPr>
            <p:ph type="sldNum" sz="quarter" idx="12"/>
          </p:nvPr>
        </p:nvSpPr>
        <p:spPr/>
        <p:txBody>
          <a:bodyPr/>
          <a:lstStyle/>
          <a:p>
            <a:fld id="{26CAE072-DDD9-4871-B0A9-F03AFFEA00EE}" type="slidenum">
              <a:rPr lang="en-US" smtClean="0"/>
              <a:t>6</a:t>
            </a:fld>
            <a:endParaRPr lang="en-US"/>
          </a:p>
        </p:txBody>
      </p:sp>
      <p:sp>
        <p:nvSpPr>
          <p:cNvPr id="5" name="Text Placeholder 4">
            <a:extLst>
              <a:ext uri="{FF2B5EF4-FFF2-40B4-BE49-F238E27FC236}">
                <a16:creationId xmlns:a16="http://schemas.microsoft.com/office/drawing/2014/main" id="{5AECD457-2469-A397-BF2C-9745B708466B}"/>
              </a:ext>
            </a:extLst>
          </p:cNvPr>
          <p:cNvSpPr>
            <a:spLocks noGrp="1"/>
          </p:cNvSpPr>
          <p:nvPr>
            <p:ph type="body" sz="quarter" idx="13"/>
          </p:nvPr>
        </p:nvSpPr>
        <p:spPr>
          <a:xfrm>
            <a:off x="435042" y="787400"/>
            <a:ext cx="5051358" cy="179356"/>
          </a:xfrm>
        </p:spPr>
        <p:txBody>
          <a:bodyPr>
            <a:noAutofit/>
          </a:bodyPr>
          <a:lstStyle/>
          <a:p>
            <a:r>
              <a:rPr lang="en-US">
                <a:latin typeface="Arial" panose="020B0604020202020204" pitchFamily="34" charset="0"/>
                <a:cs typeface="Arial" panose="020B0604020202020204" pitchFamily="34" charset="0"/>
              </a:rPr>
              <a:t>Safe Speeds &amp; Safe Vehicles: Speed Related Fatalities &amp; Serious Injuries</a:t>
            </a:r>
          </a:p>
        </p:txBody>
      </p:sp>
      <p:sp>
        <p:nvSpPr>
          <p:cNvPr id="8" name="Title 1">
            <a:extLst>
              <a:ext uri="{FF2B5EF4-FFF2-40B4-BE49-F238E27FC236}">
                <a16:creationId xmlns:a16="http://schemas.microsoft.com/office/drawing/2014/main" id="{553CC806-883B-D8DC-5C78-AF59B9B28244}"/>
              </a:ext>
            </a:extLst>
          </p:cNvPr>
          <p:cNvSpPr>
            <a:spLocks noGrp="1"/>
          </p:cNvSpPr>
          <p:nvPr>
            <p:ph type="title"/>
          </p:nvPr>
        </p:nvSpPr>
        <p:spPr>
          <a:xfrm>
            <a:off x="137653" y="1385175"/>
            <a:ext cx="9006347" cy="867138"/>
          </a:xfrm>
        </p:spPr>
        <p:txBody>
          <a:bodyPr/>
          <a:lstStyle/>
          <a:p>
            <a:pPr algn="ctr"/>
            <a:r>
              <a:rPr lang="en-US" sz="3200">
                <a:latin typeface="Arial" panose="020B0604020202020204" pitchFamily="34" charset="0"/>
                <a:cs typeface="Arial" panose="020B0604020202020204" pitchFamily="34" charset="0"/>
              </a:rPr>
              <a:t>Speed Related Fatalities &amp; </a:t>
            </a:r>
            <a:br>
              <a:rPr lang="en-US" sz="3200">
                <a:latin typeface="Arial" panose="020B0604020202020204" pitchFamily="34" charset="0"/>
                <a:cs typeface="Arial" panose="020B0604020202020204" pitchFamily="34" charset="0"/>
              </a:rPr>
            </a:br>
            <a:r>
              <a:rPr lang="en-US" sz="3200">
                <a:latin typeface="Arial" panose="020B0604020202020204" pitchFamily="34" charset="0"/>
                <a:cs typeface="Arial" panose="020B0604020202020204" pitchFamily="34" charset="0"/>
              </a:rPr>
              <a:t>Serious Injuries (FSI)</a:t>
            </a:r>
            <a:br>
              <a:rPr lang="en-US" sz="3200">
                <a:latin typeface="Arial" panose="020B0604020202020204" pitchFamily="34" charset="0"/>
                <a:cs typeface="Arial" panose="020B0604020202020204" pitchFamily="34" charset="0"/>
              </a:rPr>
            </a:br>
            <a:endParaRPr lang="en-US" sz="3200" b="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4DC22FF-356C-6679-8736-0AF090455583}"/>
              </a:ext>
            </a:extLst>
          </p:cNvPr>
          <p:cNvSpPr txBox="1"/>
          <p:nvPr/>
        </p:nvSpPr>
        <p:spPr>
          <a:xfrm>
            <a:off x="6879583" y="2051042"/>
            <a:ext cx="2029093" cy="292388"/>
          </a:xfrm>
          <a:prstGeom prst="rect">
            <a:avLst/>
          </a:prstGeom>
          <a:noFill/>
        </p:spPr>
        <p:txBody>
          <a:bodyPr wrap="square" rtlCol="0">
            <a:spAutoFit/>
          </a:bodyPr>
          <a:lstStyle/>
          <a:p>
            <a:r>
              <a:rPr lang="en-US" sz="1300" b="1">
                <a:solidFill>
                  <a:srgbClr val="C00000"/>
                </a:solidFill>
                <a:latin typeface="Arial" panose="020B0604020202020204" pitchFamily="34" charset="0"/>
                <a:cs typeface="Arial" panose="020B0604020202020204" pitchFamily="34" charset="0"/>
              </a:rPr>
              <a:t>Involved in 21% of FSI</a:t>
            </a:r>
          </a:p>
        </p:txBody>
      </p:sp>
      <p:graphicFrame>
        <p:nvGraphicFramePr>
          <p:cNvPr id="9" name="Chart 8" descr="Graphic representation: Speed Related Fatalities &amp; &#10;Serious Injuries over the past 10 years">
            <a:extLst>
              <a:ext uri="{FF2B5EF4-FFF2-40B4-BE49-F238E27FC236}">
                <a16:creationId xmlns:a16="http://schemas.microsoft.com/office/drawing/2014/main" id="{5FA4B64A-4159-DC24-BFF2-916B4C2FFB69}"/>
              </a:ext>
            </a:extLst>
          </p:cNvPr>
          <p:cNvGraphicFramePr>
            <a:graphicFrameLocks/>
          </p:cNvGraphicFramePr>
          <p:nvPr>
            <p:extLst>
              <p:ext uri="{D42A27DB-BD31-4B8C-83A1-F6EECF244321}">
                <p14:modId xmlns:p14="http://schemas.microsoft.com/office/powerpoint/2010/main" val="1540387163"/>
              </p:ext>
            </p:extLst>
          </p:nvPr>
        </p:nvGraphicFramePr>
        <p:xfrm>
          <a:off x="502388" y="2222376"/>
          <a:ext cx="8470620" cy="364411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a:extLst>
              <a:ext uri="{FF2B5EF4-FFF2-40B4-BE49-F238E27FC236}">
                <a16:creationId xmlns:a16="http://schemas.microsoft.com/office/drawing/2014/main" id="{1F065A84-FA85-12EC-656A-56C7BC1F3DA2}"/>
              </a:ext>
            </a:extLst>
          </p:cNvPr>
          <p:cNvSpPr txBox="1">
            <a:spLocks/>
          </p:cNvSpPr>
          <p:nvPr/>
        </p:nvSpPr>
        <p:spPr>
          <a:xfrm>
            <a:off x="331396" y="5733800"/>
            <a:ext cx="8581633" cy="430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i="1">
                <a:latin typeface="Arial" panose="020B0604020202020204" pitchFamily="34" charset="0"/>
                <a:cs typeface="Arial" panose="020B0604020202020204" pitchFamily="34" charset="0"/>
              </a:rPr>
              <a:t>*MDT has defined speed related crashes as drivers suspected by the reporting officer to have exceeded the stated speed limit or to have been driving too fast for conditions prior to the crash.</a:t>
            </a:r>
          </a:p>
        </p:txBody>
      </p:sp>
      <p:sp>
        <p:nvSpPr>
          <p:cNvPr id="6" name="TextBox 5">
            <a:extLst>
              <a:ext uri="{FF2B5EF4-FFF2-40B4-BE49-F238E27FC236}">
                <a16:creationId xmlns:a16="http://schemas.microsoft.com/office/drawing/2014/main" id="{31CFE85A-6324-CE45-59B8-7A8C570612B4}"/>
              </a:ext>
            </a:extLst>
          </p:cNvPr>
          <p:cNvSpPr txBox="1"/>
          <p:nvPr/>
        </p:nvSpPr>
        <p:spPr>
          <a:xfrm>
            <a:off x="745216" y="6346920"/>
            <a:ext cx="6760485" cy="4001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Source: MDT 2014-2023 Crash Data, February 2025 Extract (Persons)</a:t>
            </a:r>
            <a:br>
              <a:rPr lang="en-US" sz="11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*Data current as of February 2025 and subject to change with subsequent updates.</a:t>
            </a: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50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DA561-3EBB-2707-BC3B-D4F53E9E7DA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6331FF-29F6-62F9-5B18-231920C615F8}"/>
              </a:ext>
            </a:extLst>
          </p:cNvPr>
          <p:cNvSpPr>
            <a:spLocks noGrp="1"/>
          </p:cNvSpPr>
          <p:nvPr>
            <p:ph type="sldNum" sz="quarter" idx="12"/>
          </p:nvPr>
        </p:nvSpPr>
        <p:spPr/>
        <p:txBody>
          <a:bodyPr/>
          <a:lstStyle/>
          <a:p>
            <a:fld id="{26CAE072-DDD9-4871-B0A9-F03AFFEA00EE}" type="slidenum">
              <a:rPr lang="en-US" smtClean="0"/>
              <a:pPr/>
              <a:t>7</a:t>
            </a:fld>
            <a:endParaRPr lang="en-US"/>
          </a:p>
        </p:txBody>
      </p:sp>
      <p:sp>
        <p:nvSpPr>
          <p:cNvPr id="5" name="Text Placeholder 4">
            <a:extLst>
              <a:ext uri="{FF2B5EF4-FFF2-40B4-BE49-F238E27FC236}">
                <a16:creationId xmlns:a16="http://schemas.microsoft.com/office/drawing/2014/main" id="{D4981714-0879-E750-943F-0214830C305F}"/>
              </a:ext>
            </a:extLst>
          </p:cNvPr>
          <p:cNvSpPr>
            <a:spLocks noGrp="1"/>
          </p:cNvSpPr>
          <p:nvPr>
            <p:ph type="body" sz="quarter" idx="13"/>
          </p:nvPr>
        </p:nvSpPr>
        <p:spPr>
          <a:xfrm>
            <a:off x="435042" y="793750"/>
            <a:ext cx="6232458" cy="236538"/>
          </a:xfrm>
        </p:spPr>
        <p:txBody>
          <a:bodyPr>
            <a:normAutofit lnSpcReduction="10000"/>
          </a:bodyPr>
          <a:lstStyle/>
          <a:p>
            <a:r>
              <a:rPr lang="en-US">
                <a:latin typeface="Arial" panose="020B0604020202020204" pitchFamily="34" charset="0"/>
                <a:cs typeface="Arial" panose="020B0604020202020204" pitchFamily="34" charset="0"/>
              </a:rPr>
              <a:t>Safe Speeds &amp; Safe Vehicles: Speed Related Data Factsheet Key Takeaways</a:t>
            </a:r>
          </a:p>
        </p:txBody>
      </p:sp>
      <p:sp>
        <p:nvSpPr>
          <p:cNvPr id="10" name="Title 1">
            <a:extLst>
              <a:ext uri="{FF2B5EF4-FFF2-40B4-BE49-F238E27FC236}">
                <a16:creationId xmlns:a16="http://schemas.microsoft.com/office/drawing/2014/main" id="{A3C9065F-EEA5-D65C-711A-DD6148CB6D95}"/>
              </a:ext>
            </a:extLst>
          </p:cNvPr>
          <p:cNvSpPr>
            <a:spLocks noGrp="1"/>
          </p:cNvSpPr>
          <p:nvPr>
            <p:ph type="title"/>
          </p:nvPr>
        </p:nvSpPr>
        <p:spPr>
          <a:xfrm>
            <a:off x="2630620" y="1399714"/>
            <a:ext cx="6248075" cy="890644"/>
          </a:xfrm>
        </p:spPr>
        <p:txBody>
          <a:bodyPr/>
          <a:lstStyle/>
          <a:p>
            <a:pPr>
              <a:lnSpc>
                <a:spcPct val="100000"/>
              </a:lnSpc>
            </a:pPr>
            <a:r>
              <a:rPr lang="en-US" sz="3200">
                <a:latin typeface="Arial" panose="020B0604020202020204" pitchFamily="34" charset="0"/>
                <a:cs typeface="Arial" panose="020B0604020202020204" pitchFamily="34" charset="0"/>
              </a:rPr>
              <a:t>Speed Related Data Factsheet Key Takeaways</a:t>
            </a:r>
            <a:br>
              <a:rPr lang="en-US" sz="3200">
                <a:latin typeface="Arial" panose="020B0604020202020204" pitchFamily="34" charset="0"/>
                <a:cs typeface="Arial" panose="020B0604020202020204" pitchFamily="34" charset="0"/>
              </a:rPr>
            </a:br>
            <a:endParaRPr lang="en-US" sz="1800" b="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91151E27-BF8A-3765-9067-6C7290132A58}"/>
              </a:ext>
            </a:extLst>
          </p:cNvPr>
          <p:cNvPicPr>
            <a:picLocks noChangeAspect="1"/>
          </p:cNvPicPr>
          <p:nvPr/>
        </p:nvPicPr>
        <p:blipFill>
          <a:blip r:embed="rId2"/>
          <a:stretch>
            <a:fillRect/>
          </a:stretch>
        </p:blipFill>
        <p:spPr>
          <a:xfrm>
            <a:off x="974193" y="1314854"/>
            <a:ext cx="1504389" cy="890644"/>
          </a:xfrm>
          <a:prstGeom prst="rect">
            <a:avLst/>
          </a:prstGeom>
        </p:spPr>
      </p:pic>
      <p:pic>
        <p:nvPicPr>
          <p:cNvPr id="28" name="Picture 27">
            <a:extLst>
              <a:ext uri="{FF2B5EF4-FFF2-40B4-BE49-F238E27FC236}">
                <a16:creationId xmlns:a16="http://schemas.microsoft.com/office/drawing/2014/main" id="{4B0E5964-CE04-6302-194C-9A5E7FF0CB54}"/>
              </a:ext>
            </a:extLst>
          </p:cNvPr>
          <p:cNvPicPr>
            <a:picLocks noChangeAspect="1"/>
          </p:cNvPicPr>
          <p:nvPr/>
        </p:nvPicPr>
        <p:blipFill>
          <a:blip r:embed="rId3"/>
          <a:stretch>
            <a:fillRect/>
          </a:stretch>
        </p:blipFill>
        <p:spPr>
          <a:xfrm>
            <a:off x="597654" y="2620719"/>
            <a:ext cx="2514729" cy="3511730"/>
          </a:xfrm>
          <a:prstGeom prst="rect">
            <a:avLst/>
          </a:prstGeom>
        </p:spPr>
      </p:pic>
      <p:pic>
        <p:nvPicPr>
          <p:cNvPr id="30" name="Picture 29">
            <a:extLst>
              <a:ext uri="{FF2B5EF4-FFF2-40B4-BE49-F238E27FC236}">
                <a16:creationId xmlns:a16="http://schemas.microsoft.com/office/drawing/2014/main" id="{E3962F88-86F3-A086-FE31-42426CC07268}"/>
              </a:ext>
            </a:extLst>
          </p:cNvPr>
          <p:cNvPicPr>
            <a:picLocks noChangeAspect="1"/>
          </p:cNvPicPr>
          <p:nvPr/>
        </p:nvPicPr>
        <p:blipFill>
          <a:blip r:embed="rId4"/>
          <a:srcRect b="38573"/>
          <a:stretch>
            <a:fillRect/>
          </a:stretch>
        </p:blipFill>
        <p:spPr>
          <a:xfrm>
            <a:off x="3904965" y="2273829"/>
            <a:ext cx="2177230" cy="2070890"/>
          </a:xfrm>
          <a:prstGeom prst="rect">
            <a:avLst/>
          </a:prstGeom>
        </p:spPr>
      </p:pic>
      <p:pic>
        <p:nvPicPr>
          <p:cNvPr id="31" name="Picture 30">
            <a:extLst>
              <a:ext uri="{FF2B5EF4-FFF2-40B4-BE49-F238E27FC236}">
                <a16:creationId xmlns:a16="http://schemas.microsoft.com/office/drawing/2014/main" id="{8BAC47B9-3156-AA2D-C95F-10C066854DF9}"/>
              </a:ext>
            </a:extLst>
          </p:cNvPr>
          <p:cNvPicPr>
            <a:picLocks noChangeAspect="1"/>
          </p:cNvPicPr>
          <p:nvPr/>
        </p:nvPicPr>
        <p:blipFill>
          <a:blip r:embed="rId5"/>
          <a:stretch>
            <a:fillRect/>
          </a:stretch>
        </p:blipFill>
        <p:spPr>
          <a:xfrm>
            <a:off x="6867345" y="4328959"/>
            <a:ext cx="1719757" cy="1826408"/>
          </a:xfrm>
          <a:prstGeom prst="rect">
            <a:avLst/>
          </a:prstGeom>
        </p:spPr>
      </p:pic>
      <p:pic>
        <p:nvPicPr>
          <p:cNvPr id="32" name="Picture 31">
            <a:extLst>
              <a:ext uri="{FF2B5EF4-FFF2-40B4-BE49-F238E27FC236}">
                <a16:creationId xmlns:a16="http://schemas.microsoft.com/office/drawing/2014/main" id="{B4384599-2110-9E87-130A-07B57AEE6847}"/>
              </a:ext>
            </a:extLst>
          </p:cNvPr>
          <p:cNvPicPr>
            <a:picLocks noChangeAspect="1"/>
          </p:cNvPicPr>
          <p:nvPr/>
        </p:nvPicPr>
        <p:blipFill>
          <a:blip r:embed="rId6"/>
          <a:stretch>
            <a:fillRect/>
          </a:stretch>
        </p:blipFill>
        <p:spPr>
          <a:xfrm>
            <a:off x="6797356" y="2448913"/>
            <a:ext cx="1859737" cy="1726423"/>
          </a:xfrm>
          <a:prstGeom prst="rect">
            <a:avLst/>
          </a:prstGeom>
        </p:spPr>
      </p:pic>
      <p:sp>
        <p:nvSpPr>
          <p:cNvPr id="33" name="Content Placeholder 2">
            <a:extLst>
              <a:ext uri="{FF2B5EF4-FFF2-40B4-BE49-F238E27FC236}">
                <a16:creationId xmlns:a16="http://schemas.microsoft.com/office/drawing/2014/main" id="{89C50FB4-DD0B-4BB9-F47E-C1AA18812A20}"/>
              </a:ext>
            </a:extLst>
          </p:cNvPr>
          <p:cNvSpPr>
            <a:spLocks noGrp="1"/>
          </p:cNvSpPr>
          <p:nvPr>
            <p:ph idx="1"/>
          </p:nvPr>
        </p:nvSpPr>
        <p:spPr>
          <a:xfrm>
            <a:off x="3362326" y="4506797"/>
            <a:ext cx="3305174" cy="1826408"/>
          </a:xfrm>
        </p:spPr>
        <p:txBody>
          <a:bodyPr>
            <a:normAutofit/>
          </a:bodyPr>
          <a:lstStyle/>
          <a:p>
            <a:r>
              <a:rPr lang="en-US" sz="2000" dirty="0">
                <a:latin typeface="Arial" panose="020B0604020202020204" pitchFamily="34" charset="0"/>
                <a:cs typeface="Arial" panose="020B0604020202020204" pitchFamily="34" charset="0"/>
              </a:rPr>
              <a:t>Times of Week and Day to highlight:</a:t>
            </a:r>
          </a:p>
          <a:p>
            <a:pPr lvl="1"/>
            <a:r>
              <a:rPr lang="en-US" dirty="0">
                <a:latin typeface="Arial" panose="020B0604020202020204" pitchFamily="34" charset="0"/>
                <a:cs typeface="Arial" panose="020B0604020202020204" pitchFamily="34" charset="0"/>
              </a:rPr>
              <a:t>Late Afternoon - 15% </a:t>
            </a:r>
            <a:r>
              <a:rPr lang="en-US" i="1" dirty="0">
                <a:latin typeface="Arial" panose="020B0604020202020204" pitchFamily="34" charset="0"/>
                <a:cs typeface="Arial" panose="020B0604020202020204" pitchFamily="34" charset="0"/>
              </a:rPr>
              <a:t>(3:00pm-4:59pm)</a:t>
            </a:r>
          </a:p>
          <a:p>
            <a:pPr lvl="1"/>
            <a:r>
              <a:rPr lang="en-US" dirty="0">
                <a:latin typeface="Arial" panose="020B0604020202020204" pitchFamily="34" charset="0"/>
                <a:cs typeface="Arial" panose="020B0604020202020204" pitchFamily="34" charset="0"/>
              </a:rPr>
              <a:t>Saturdays – 19%</a:t>
            </a:r>
          </a:p>
          <a:p>
            <a:endParaRPr lang="en-US" sz="20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2A4FEE0-5775-C00C-C597-BC367B91F72A}"/>
              </a:ext>
            </a:extLst>
          </p:cNvPr>
          <p:cNvSpPr txBox="1"/>
          <p:nvPr/>
        </p:nvSpPr>
        <p:spPr>
          <a:xfrm>
            <a:off x="745216" y="6346920"/>
            <a:ext cx="6760485" cy="4001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Source: MDT 2014-2023 Crash Data, February 2025 Extract (Persons)</a:t>
            </a:r>
            <a:br>
              <a:rPr lang="en-US" sz="11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*Data current as of February 2025 and subject to change with subsequent updates.</a:t>
            </a: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89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BF098-6D92-20E3-DD04-889277BB27A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9D96E7-37E7-CF26-9542-F711A7F14063}"/>
              </a:ext>
            </a:extLst>
          </p:cNvPr>
          <p:cNvSpPr>
            <a:spLocks noGrp="1"/>
          </p:cNvSpPr>
          <p:nvPr>
            <p:ph type="sldNum" sz="quarter" idx="12"/>
          </p:nvPr>
        </p:nvSpPr>
        <p:spPr/>
        <p:txBody>
          <a:bodyPr/>
          <a:lstStyle/>
          <a:p>
            <a:fld id="{26CAE072-DDD9-4871-B0A9-F03AFFEA00EE}" type="slidenum">
              <a:rPr lang="en-US" smtClean="0"/>
              <a:t>8</a:t>
            </a:fld>
            <a:endParaRPr lang="en-US"/>
          </a:p>
        </p:txBody>
      </p:sp>
      <p:sp>
        <p:nvSpPr>
          <p:cNvPr id="5" name="Text Placeholder 4">
            <a:extLst>
              <a:ext uri="{FF2B5EF4-FFF2-40B4-BE49-F238E27FC236}">
                <a16:creationId xmlns:a16="http://schemas.microsoft.com/office/drawing/2014/main" id="{1FC265D0-BCED-7375-4EB1-DA42A35C8EB5}"/>
              </a:ext>
            </a:extLst>
          </p:cNvPr>
          <p:cNvSpPr>
            <a:spLocks noGrp="1"/>
          </p:cNvSpPr>
          <p:nvPr>
            <p:ph type="body" sz="quarter" idx="13"/>
          </p:nvPr>
        </p:nvSpPr>
        <p:spPr>
          <a:xfrm>
            <a:off x="360681" y="793750"/>
            <a:ext cx="6609080" cy="217170"/>
          </a:xfrm>
        </p:spPr>
        <p:txBody>
          <a:bodyPr>
            <a:normAutofit fontScale="85000" lnSpcReduction="10000"/>
          </a:bodyPr>
          <a:lstStyle/>
          <a:p>
            <a:r>
              <a:rPr lang="en-US" sz="1100">
                <a:latin typeface="Arial" panose="020B0604020202020204" pitchFamily="34" charset="0"/>
                <a:cs typeface="Arial" panose="020B0604020202020204" pitchFamily="34" charset="0"/>
              </a:rPr>
              <a:t>Safe Speeds &amp; Safe Vehicles</a:t>
            </a:r>
            <a:r>
              <a:rPr lang="en-US">
                <a:latin typeface="Arial" panose="020B0604020202020204" pitchFamily="34" charset="0"/>
                <a:cs typeface="Arial" panose="020B0604020202020204" pitchFamily="34" charset="0"/>
              </a:rPr>
              <a:t>: Erratic, Reckless, Negligent and/or Aggressive Driving Related Fatalities &amp; Serious Injuries</a:t>
            </a:r>
          </a:p>
        </p:txBody>
      </p:sp>
      <p:sp>
        <p:nvSpPr>
          <p:cNvPr id="8" name="Title 1">
            <a:extLst>
              <a:ext uri="{FF2B5EF4-FFF2-40B4-BE49-F238E27FC236}">
                <a16:creationId xmlns:a16="http://schemas.microsoft.com/office/drawing/2014/main" id="{D97DC2A8-D9F4-F460-CC5B-82A7A833A3ED}"/>
              </a:ext>
            </a:extLst>
          </p:cNvPr>
          <p:cNvSpPr>
            <a:spLocks noGrp="1"/>
          </p:cNvSpPr>
          <p:nvPr>
            <p:ph type="title"/>
          </p:nvPr>
        </p:nvSpPr>
        <p:spPr>
          <a:xfrm>
            <a:off x="54078" y="1060460"/>
            <a:ext cx="9035844" cy="1101923"/>
          </a:xfrm>
        </p:spPr>
        <p:txBody>
          <a:bodyPr/>
          <a:lstStyle/>
          <a:p>
            <a:pPr algn="ctr"/>
            <a:r>
              <a:rPr lang="en-US" sz="2800">
                <a:latin typeface="Arial" panose="020B0604020202020204" pitchFamily="34" charset="0"/>
                <a:cs typeface="Arial" panose="020B0604020202020204" pitchFamily="34" charset="0"/>
              </a:rPr>
              <a:t>Erratic, Reckless, Negligent and/or Aggressive Driving Related Fatalities &amp; Serious Injuries </a:t>
            </a:r>
            <a:r>
              <a:rPr lang="en-US" sz="3200">
                <a:latin typeface="Arial" panose="020B0604020202020204" pitchFamily="34" charset="0"/>
                <a:cs typeface="Arial" panose="020B0604020202020204" pitchFamily="34" charset="0"/>
              </a:rPr>
              <a:t>(FSI)</a:t>
            </a:r>
            <a:endParaRPr lang="en-US" sz="1800" b="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E7A7D99-EB19-0927-D8AD-7EF60AA9B212}"/>
              </a:ext>
            </a:extLst>
          </p:cNvPr>
          <p:cNvSpPr txBox="1"/>
          <p:nvPr/>
        </p:nvSpPr>
        <p:spPr>
          <a:xfrm>
            <a:off x="6535347" y="2152390"/>
            <a:ext cx="1940708" cy="292388"/>
          </a:xfrm>
          <a:prstGeom prst="rect">
            <a:avLst/>
          </a:prstGeom>
          <a:noFill/>
        </p:spPr>
        <p:txBody>
          <a:bodyPr wrap="square" rtlCol="0">
            <a:spAutoFit/>
          </a:bodyPr>
          <a:lstStyle/>
          <a:p>
            <a:r>
              <a:rPr lang="en-US" sz="1300" b="1">
                <a:solidFill>
                  <a:srgbClr val="C00000"/>
                </a:solidFill>
                <a:latin typeface="Arial" panose="020B0604020202020204" pitchFamily="34" charset="0"/>
                <a:cs typeface="Arial" panose="020B0604020202020204" pitchFamily="34" charset="0"/>
              </a:rPr>
              <a:t>Involved in 24% of FSI</a:t>
            </a:r>
          </a:p>
        </p:txBody>
      </p:sp>
      <p:graphicFrame>
        <p:nvGraphicFramePr>
          <p:cNvPr id="11" name="Chart 10" descr="Graphic representation of Erratic, Reckless, Negligent and/or Aggressive Driving Related Fatalities &amp; Serious Injuries over 10 years">
            <a:extLst>
              <a:ext uri="{FF2B5EF4-FFF2-40B4-BE49-F238E27FC236}">
                <a16:creationId xmlns:a16="http://schemas.microsoft.com/office/drawing/2014/main" id="{732B2F89-5C5D-4269-8400-097B38B88EE4}"/>
              </a:ext>
            </a:extLst>
          </p:cNvPr>
          <p:cNvGraphicFramePr>
            <a:graphicFrameLocks/>
          </p:cNvGraphicFramePr>
          <p:nvPr>
            <p:extLst>
              <p:ext uri="{D42A27DB-BD31-4B8C-83A1-F6EECF244321}">
                <p14:modId xmlns:p14="http://schemas.microsoft.com/office/powerpoint/2010/main" val="3752562426"/>
              </p:ext>
            </p:extLst>
          </p:nvPr>
        </p:nvGraphicFramePr>
        <p:xfrm>
          <a:off x="347858" y="2368510"/>
          <a:ext cx="8281792" cy="3409980"/>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a:extLst>
              <a:ext uri="{FF2B5EF4-FFF2-40B4-BE49-F238E27FC236}">
                <a16:creationId xmlns:a16="http://schemas.microsoft.com/office/drawing/2014/main" id="{EB822490-61BE-8DA2-1EBF-27EEDE421DDE}"/>
              </a:ext>
            </a:extLst>
          </p:cNvPr>
          <p:cNvSpPr txBox="1">
            <a:spLocks/>
          </p:cNvSpPr>
          <p:nvPr/>
        </p:nvSpPr>
        <p:spPr>
          <a:xfrm>
            <a:off x="168166" y="5746583"/>
            <a:ext cx="8807668" cy="4760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i="1">
                <a:latin typeface="Arial" panose="020B0604020202020204" pitchFamily="34" charset="0"/>
                <a:cs typeface="Arial" panose="020B0604020202020204" pitchFamily="34" charset="0"/>
              </a:rPr>
              <a:t>*MDT has defined erratic, reckless, negligent and/or aggressive driving as operating a vehicle with willful disregard for safety through behaviors like erratic lane changes, sudden speed variations, tailgating, cutting off others, or displaying extreme aggression toward other road users.</a:t>
            </a:r>
          </a:p>
        </p:txBody>
      </p:sp>
      <p:sp>
        <p:nvSpPr>
          <p:cNvPr id="6" name="TextBox 5">
            <a:extLst>
              <a:ext uri="{FF2B5EF4-FFF2-40B4-BE49-F238E27FC236}">
                <a16:creationId xmlns:a16="http://schemas.microsoft.com/office/drawing/2014/main" id="{2E334110-09AA-7A9C-C61F-00690F38880E}"/>
              </a:ext>
            </a:extLst>
          </p:cNvPr>
          <p:cNvSpPr txBox="1"/>
          <p:nvPr/>
        </p:nvSpPr>
        <p:spPr>
          <a:xfrm>
            <a:off x="745216" y="6346920"/>
            <a:ext cx="6760485" cy="4001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Source: MDT 2014-2023 Crash Data, February 2025 Extract (Persons)</a:t>
            </a:r>
            <a:br>
              <a:rPr lang="en-US" sz="11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*Data current as of February 2025 and subject to change with subsequent updates.</a:t>
            </a: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535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F7EF6-B729-8EE9-5FCD-A8E3E6D2C6A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E53030-8B9B-4816-1FC0-45C4E1802A1B}"/>
              </a:ext>
            </a:extLst>
          </p:cNvPr>
          <p:cNvSpPr>
            <a:spLocks noGrp="1"/>
          </p:cNvSpPr>
          <p:nvPr>
            <p:ph type="sldNum" sz="quarter" idx="12"/>
          </p:nvPr>
        </p:nvSpPr>
        <p:spPr/>
        <p:txBody>
          <a:bodyPr/>
          <a:lstStyle/>
          <a:p>
            <a:fld id="{26CAE072-DDD9-4871-B0A9-F03AFFEA00EE}" type="slidenum">
              <a:rPr lang="en-US" smtClean="0"/>
              <a:pPr/>
              <a:t>9</a:t>
            </a:fld>
            <a:endParaRPr lang="en-US"/>
          </a:p>
        </p:txBody>
      </p:sp>
      <p:sp>
        <p:nvSpPr>
          <p:cNvPr id="8" name="Text Placeholder 4">
            <a:extLst>
              <a:ext uri="{FF2B5EF4-FFF2-40B4-BE49-F238E27FC236}">
                <a16:creationId xmlns:a16="http://schemas.microsoft.com/office/drawing/2014/main" id="{F6D22D99-C33F-7B49-616B-7A3550109F3E}"/>
              </a:ext>
            </a:extLst>
          </p:cNvPr>
          <p:cNvSpPr>
            <a:spLocks noGrp="1"/>
          </p:cNvSpPr>
          <p:nvPr>
            <p:ph type="body" sz="quarter" idx="13"/>
          </p:nvPr>
        </p:nvSpPr>
        <p:spPr>
          <a:xfrm>
            <a:off x="360681" y="793750"/>
            <a:ext cx="6609080" cy="217170"/>
          </a:xfrm>
        </p:spPr>
        <p:txBody>
          <a:bodyPr>
            <a:normAutofit/>
          </a:bodyPr>
          <a:lstStyle/>
          <a:p>
            <a:r>
              <a:rPr lang="en-US" sz="850">
                <a:latin typeface="Arial" panose="020B0604020202020204" pitchFamily="34" charset="0"/>
                <a:cs typeface="Arial" panose="020B0604020202020204" pitchFamily="34" charset="0"/>
              </a:rPr>
              <a:t>Safe Speeds &amp; Safe Vehicles: Erratic, Reckless, Negligent and/or Aggressive Driving Related Data Factsheet Key Takeaways</a:t>
            </a:r>
          </a:p>
        </p:txBody>
      </p:sp>
      <p:sp>
        <p:nvSpPr>
          <p:cNvPr id="24" name="Title 1">
            <a:extLst>
              <a:ext uri="{FF2B5EF4-FFF2-40B4-BE49-F238E27FC236}">
                <a16:creationId xmlns:a16="http://schemas.microsoft.com/office/drawing/2014/main" id="{B35B8D86-B7BD-2CE3-8658-51DCCB159B98}"/>
              </a:ext>
            </a:extLst>
          </p:cNvPr>
          <p:cNvSpPr>
            <a:spLocks noGrp="1"/>
          </p:cNvSpPr>
          <p:nvPr>
            <p:ph type="title"/>
          </p:nvPr>
        </p:nvSpPr>
        <p:spPr>
          <a:xfrm>
            <a:off x="2630620" y="1399713"/>
            <a:ext cx="6248075" cy="1155471"/>
          </a:xfrm>
        </p:spPr>
        <p:txBody>
          <a:bodyPr/>
          <a:lstStyle/>
          <a:p>
            <a:pPr>
              <a:lnSpc>
                <a:spcPct val="100000"/>
              </a:lnSpc>
            </a:pPr>
            <a:r>
              <a:rPr lang="en-US" sz="2800">
                <a:latin typeface="Arial" panose="020B0604020202020204" pitchFamily="34" charset="0"/>
                <a:cs typeface="Arial" panose="020B0604020202020204" pitchFamily="34" charset="0"/>
              </a:rPr>
              <a:t>Erratic, Reckless, Negligent </a:t>
            </a:r>
            <a:br>
              <a:rPr lang="en-US" sz="2800">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and/or Aggressive Driving Related Data Factsheet Key Takeaways</a:t>
            </a:r>
            <a:br>
              <a:rPr lang="en-US" sz="2800">
                <a:latin typeface="Arial" panose="020B0604020202020204" pitchFamily="34" charset="0"/>
                <a:cs typeface="Arial" panose="020B0604020202020204" pitchFamily="34" charset="0"/>
              </a:rPr>
            </a:br>
            <a:endParaRPr lang="en-US" sz="1600" b="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E89AB8E-BBC9-EEA2-883F-FCD6665D92A3}"/>
              </a:ext>
            </a:extLst>
          </p:cNvPr>
          <p:cNvSpPr txBox="1"/>
          <p:nvPr/>
        </p:nvSpPr>
        <p:spPr>
          <a:xfrm>
            <a:off x="745216" y="6346920"/>
            <a:ext cx="6760485" cy="4001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Source: MDT 2014-2023 Crash Data, February 2025 Extract (Persons)</a:t>
            </a:r>
            <a:br>
              <a:rPr lang="en-US" sz="11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*Data current as of February 2025 and subject to change with subsequent updates.</a:t>
            </a:r>
            <a:endParaRPr lang="en-US" sz="1050">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2C46119A-296C-5BED-704C-EE11723F0F16}"/>
              </a:ext>
            </a:extLst>
          </p:cNvPr>
          <p:cNvPicPr>
            <a:picLocks noChangeAspect="1"/>
          </p:cNvPicPr>
          <p:nvPr/>
        </p:nvPicPr>
        <p:blipFill>
          <a:blip r:embed="rId2"/>
          <a:stretch>
            <a:fillRect/>
          </a:stretch>
        </p:blipFill>
        <p:spPr>
          <a:xfrm>
            <a:off x="988747" y="1160781"/>
            <a:ext cx="1346256" cy="1245467"/>
          </a:xfrm>
          <a:prstGeom prst="rect">
            <a:avLst/>
          </a:prstGeom>
        </p:spPr>
      </p:pic>
      <p:pic>
        <p:nvPicPr>
          <p:cNvPr id="40" name="Picture 39">
            <a:extLst>
              <a:ext uri="{FF2B5EF4-FFF2-40B4-BE49-F238E27FC236}">
                <a16:creationId xmlns:a16="http://schemas.microsoft.com/office/drawing/2014/main" id="{D86AD885-7590-7A38-67C1-3C1D98A0EB3D}"/>
              </a:ext>
            </a:extLst>
          </p:cNvPr>
          <p:cNvPicPr>
            <a:picLocks noChangeAspect="1"/>
          </p:cNvPicPr>
          <p:nvPr/>
        </p:nvPicPr>
        <p:blipFill>
          <a:blip r:embed="rId3"/>
          <a:stretch>
            <a:fillRect/>
          </a:stretch>
        </p:blipFill>
        <p:spPr>
          <a:xfrm>
            <a:off x="418931" y="2808625"/>
            <a:ext cx="2466590" cy="3286256"/>
          </a:xfrm>
          <a:prstGeom prst="rect">
            <a:avLst/>
          </a:prstGeom>
        </p:spPr>
      </p:pic>
      <p:pic>
        <p:nvPicPr>
          <p:cNvPr id="42" name="Picture 41">
            <a:extLst>
              <a:ext uri="{FF2B5EF4-FFF2-40B4-BE49-F238E27FC236}">
                <a16:creationId xmlns:a16="http://schemas.microsoft.com/office/drawing/2014/main" id="{558E73C0-81FF-4477-0319-6FD09B81E4FB}"/>
              </a:ext>
            </a:extLst>
          </p:cNvPr>
          <p:cNvPicPr>
            <a:picLocks noChangeAspect="1"/>
          </p:cNvPicPr>
          <p:nvPr/>
        </p:nvPicPr>
        <p:blipFill>
          <a:blip r:embed="rId4"/>
          <a:srcRect b="27949"/>
          <a:stretch>
            <a:fillRect/>
          </a:stretch>
        </p:blipFill>
        <p:spPr>
          <a:xfrm>
            <a:off x="6445365" y="3102989"/>
            <a:ext cx="2298754" cy="2300163"/>
          </a:xfrm>
          <a:prstGeom prst="rect">
            <a:avLst/>
          </a:prstGeom>
        </p:spPr>
      </p:pic>
      <p:pic>
        <p:nvPicPr>
          <p:cNvPr id="44" name="Picture 43">
            <a:extLst>
              <a:ext uri="{FF2B5EF4-FFF2-40B4-BE49-F238E27FC236}">
                <a16:creationId xmlns:a16="http://schemas.microsoft.com/office/drawing/2014/main" id="{B9CCA00E-4AAA-A0A5-D93C-032874727487}"/>
              </a:ext>
            </a:extLst>
          </p:cNvPr>
          <p:cNvPicPr>
            <a:picLocks noChangeAspect="1"/>
          </p:cNvPicPr>
          <p:nvPr/>
        </p:nvPicPr>
        <p:blipFill>
          <a:blip r:embed="rId5"/>
          <a:srcRect l="6322" r="3150"/>
          <a:stretch>
            <a:fillRect/>
          </a:stretch>
        </p:blipFill>
        <p:spPr>
          <a:xfrm>
            <a:off x="3232577" y="4835226"/>
            <a:ext cx="2930097" cy="1167116"/>
          </a:xfrm>
          <a:prstGeom prst="rect">
            <a:avLst/>
          </a:prstGeom>
        </p:spPr>
      </p:pic>
      <p:sp>
        <p:nvSpPr>
          <p:cNvPr id="47" name="Content Placeholder 2">
            <a:extLst>
              <a:ext uri="{FF2B5EF4-FFF2-40B4-BE49-F238E27FC236}">
                <a16:creationId xmlns:a16="http://schemas.microsoft.com/office/drawing/2014/main" id="{AF3C7572-3DF8-2DC8-912D-82C5EA6D4E78}"/>
              </a:ext>
            </a:extLst>
          </p:cNvPr>
          <p:cNvSpPr>
            <a:spLocks noGrp="1"/>
          </p:cNvSpPr>
          <p:nvPr>
            <p:ph idx="1"/>
          </p:nvPr>
        </p:nvSpPr>
        <p:spPr>
          <a:xfrm>
            <a:off x="2804188" y="2807223"/>
            <a:ext cx="3852765" cy="2728328"/>
          </a:xfrm>
        </p:spPr>
        <p:txBody>
          <a:bodyPr>
            <a:normAutofit/>
          </a:bodyPr>
          <a:lstStyle/>
          <a:p>
            <a:r>
              <a:rPr lang="en-US" dirty="0">
                <a:latin typeface="Arial" panose="020B0604020202020204" pitchFamily="34" charset="0"/>
                <a:cs typeface="Arial" panose="020B0604020202020204" pitchFamily="34" charset="0"/>
              </a:rPr>
              <a:t>Times of Week and Day to highlight:</a:t>
            </a:r>
          </a:p>
          <a:p>
            <a:pPr lvl="1"/>
            <a:r>
              <a:rPr lang="en-US" sz="2400" dirty="0">
                <a:latin typeface="Arial" panose="020B0604020202020204" pitchFamily="34" charset="0"/>
                <a:cs typeface="Arial" panose="020B0604020202020204" pitchFamily="34" charset="0"/>
              </a:rPr>
              <a:t>Late Afternoon - 15% </a:t>
            </a:r>
            <a:r>
              <a:rPr lang="en-US" sz="2400" i="1" dirty="0">
                <a:latin typeface="Arial" panose="020B0604020202020204" pitchFamily="34" charset="0"/>
                <a:cs typeface="Arial" panose="020B0604020202020204" pitchFamily="34" charset="0"/>
              </a:rPr>
              <a:t>(3:00pm-4:59pm)</a:t>
            </a:r>
          </a:p>
          <a:p>
            <a:pPr lvl="1"/>
            <a:r>
              <a:rPr lang="en-US" sz="2400" dirty="0">
                <a:latin typeface="Arial" panose="020B0604020202020204" pitchFamily="34" charset="0"/>
                <a:cs typeface="Arial" panose="020B0604020202020204" pitchFamily="34" charset="0"/>
              </a:rPr>
              <a:t>Saturdays – 19%</a:t>
            </a:r>
          </a:p>
          <a:p>
            <a:pPr marL="0" indent="0">
              <a:buNone/>
            </a:pPr>
            <a:endParaRPr lang="en-US"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475359"/>
      </p:ext>
    </p:extLst>
  </p:cSld>
  <p:clrMapOvr>
    <a:masterClrMapping/>
  </p:clrMapOvr>
</p:sld>
</file>

<file path=ppt/theme/theme1.xml><?xml version="1.0" encoding="utf-8"?>
<a:theme xmlns:a="http://schemas.openxmlformats.org/drawingml/2006/main" name="Office Theme">
  <a:themeElements>
    <a:clrScheme name="Montana Department of Transportation">
      <a:dk1>
        <a:srgbClr val="005288"/>
      </a:dk1>
      <a:lt1>
        <a:sysClr val="window" lastClr="FFFFFF"/>
      </a:lt1>
      <a:dk2>
        <a:srgbClr val="E55302"/>
      </a:dk2>
      <a:lt2>
        <a:srgbClr val="F5F0DE"/>
      </a:lt2>
      <a:accent1>
        <a:srgbClr val="6F9799"/>
      </a:accent1>
      <a:accent2>
        <a:srgbClr val="748555"/>
      </a:accent2>
      <a:accent3>
        <a:srgbClr val="BD5444"/>
      </a:accent3>
      <a:accent4>
        <a:srgbClr val="8A7967"/>
      </a:accent4>
      <a:accent5>
        <a:srgbClr val="572700"/>
      </a:accent5>
      <a:accent6>
        <a:srgbClr val="B08600"/>
      </a:accent6>
      <a:hlink>
        <a:srgbClr val="467886"/>
      </a:hlink>
      <a:folHlink>
        <a:srgbClr val="7F7F7F"/>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17F6E5F-ECF2-487E-ADE1-82065C172331}" vid="{78122414-6CAD-4DE3-BB7D-B128FD9145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MDT_CHSP_Standard</Template>
  <TotalTime>1</TotalTime>
  <Words>1682</Words>
  <Application>Microsoft Office PowerPoint</Application>
  <PresentationFormat>On-screen Show (4:3)</PresentationFormat>
  <Paragraphs>185</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Tim Burrows, Kimley-Horn 2025 Annual Transportation Safety Meeting Helena, Montana</vt:lpstr>
      <vt:lpstr>Safe Speeds &amp;    Safe Vehicles</vt:lpstr>
      <vt:lpstr>Safe Speeds / Safe Vehicles</vt:lpstr>
      <vt:lpstr>Strategy Break-Out Sessions</vt:lpstr>
      <vt:lpstr>Safe Speeds/Safe Vehicles:  Fatalities &amp; Serious Injuries</vt:lpstr>
      <vt:lpstr>Speed Related Fatalities &amp;  Serious Injuries (FSI) </vt:lpstr>
      <vt:lpstr>Speed Related Data Factsheet Key Takeaways </vt:lpstr>
      <vt:lpstr>Erratic, Reckless, Negligent and/or Aggressive Driving Related Fatalities &amp; Serious Injuries (FSI)</vt:lpstr>
      <vt:lpstr>Erratic, Reckless, Negligent  and/or Aggressive Driving Related Data Factsheet Key Takeaways </vt:lpstr>
      <vt:lpstr>Erratic, Reckless, Negligent  and/or Aggressive Driving Related Data Factsheet Key Takeaways </vt:lpstr>
      <vt:lpstr>Large Vehicle Related Fatalities &amp;  Serious Injuries (FSI) </vt:lpstr>
      <vt:lpstr>Large Vehicle Involved Data Factsheet Key Takeaways </vt:lpstr>
      <vt:lpstr>Applying the Safe System Approach</vt:lpstr>
      <vt:lpstr>Safe Speeds / Safe Vehicles – 2020 Strategies</vt:lpstr>
      <vt:lpstr>National Strategies for Safe Speeds</vt:lpstr>
      <vt:lpstr>National Strategies for Safe Vehicles</vt:lpstr>
      <vt:lpstr>National Strategies for Safe Vehicles (Continued)</vt:lpstr>
      <vt:lpstr>Safe Speeds/Safe Vehicles Strategies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Nguyen, Jenn</dc:creator>
  <cp:lastModifiedBy>Langve-Davis, Pam</cp:lastModifiedBy>
  <cp:revision>4</cp:revision>
  <cp:lastPrinted>2025-06-23T18:26:12Z</cp:lastPrinted>
  <dcterms:created xsi:type="dcterms:W3CDTF">2025-02-20T20:01:36Z</dcterms:created>
  <dcterms:modified xsi:type="dcterms:W3CDTF">2025-09-29T18:54:29Z</dcterms:modified>
</cp:coreProperties>
</file>